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D9A5-9710-4260-B2E1-910F8D5DEB5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1BA0-3027-410B-BB78-35FF984D2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39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06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29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35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4487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96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620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6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78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37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104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04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47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06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93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66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frincu@e-uvt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mniumproject.wordpress.com/2015/07/07/dark-constellations-in-the-milky-way-shadows-in-the-stream-of-star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q1HihB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.gl/iP7XiJ" TargetMode="Externa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dsabs.harvard.edu/full/1946PA.....54..111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Bqejm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829761"/>
          </a:xfrm>
        </p:spPr>
        <p:txBody>
          <a:bodyPr/>
          <a:lstStyle/>
          <a:p>
            <a:r>
              <a:rPr lang="en-US" dirty="0" err="1"/>
              <a:t>Astronomia</a:t>
            </a:r>
            <a:r>
              <a:rPr lang="en-US" dirty="0"/>
              <a:t> </a:t>
            </a:r>
            <a:r>
              <a:rPr lang="ro-RO" dirty="0"/>
              <a:t>în cultură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514600"/>
            <a:ext cx="6400800" cy="22860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o-RO" sz="3300" dirty="0">
                <a:solidFill>
                  <a:srgbClr val="0070C0"/>
                </a:solidFill>
              </a:rPr>
              <a:t>Constelațiile cerului</a:t>
            </a:r>
          </a:p>
          <a:p>
            <a:pPr algn="ctr"/>
            <a:r>
              <a:rPr lang="ro-RO" sz="3300" dirty="0">
                <a:solidFill>
                  <a:srgbClr val="0070C0"/>
                </a:solidFill>
              </a:rPr>
              <a:t>diferite fețe ale aceleiași monede</a:t>
            </a:r>
          </a:p>
          <a:p>
            <a:endParaRPr lang="ro-RO" dirty="0"/>
          </a:p>
          <a:p>
            <a:pPr algn="r"/>
            <a:r>
              <a:rPr lang="ro-RO" sz="1800" dirty="0"/>
              <a:t>Conf. Dr. </a:t>
            </a:r>
            <a:r>
              <a:rPr lang="ro-RO" sz="1800" b="1" dirty="0"/>
              <a:t>Marc Eduard FRÎNCU</a:t>
            </a:r>
          </a:p>
          <a:p>
            <a:pPr algn="r"/>
            <a:r>
              <a:rPr lang="ro-RO" sz="1800" dirty="0"/>
              <a:t>Facultatea de Matematică și Informatică</a:t>
            </a:r>
          </a:p>
          <a:p>
            <a:pPr algn="r"/>
            <a:r>
              <a:rPr lang="ro-RO" sz="1800" dirty="0"/>
              <a:t>Departamentul de Informatică</a:t>
            </a:r>
          </a:p>
          <a:p>
            <a:pPr algn="r"/>
            <a:r>
              <a:rPr lang="ro-RO" sz="1800" dirty="0"/>
              <a:t>Universitatea de Vest Timișoara</a:t>
            </a:r>
          </a:p>
          <a:p>
            <a:pPr algn="r"/>
            <a:r>
              <a:rPr lang="ro-RO" sz="1800" dirty="0"/>
              <a:t>Email: </a:t>
            </a:r>
            <a:r>
              <a:rPr lang="ro-RO" sz="1800" dirty="0">
                <a:hlinkClick r:id="rId2"/>
              </a:rPr>
              <a:t>marc.frincu@e-uvt.ro</a:t>
            </a:r>
            <a:r>
              <a:rPr lang="ro-RO" sz="1800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Faza celor 3 stele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Vederea tripartită a cerului împărțea bolta în:</a:t>
            </a:r>
          </a:p>
          <a:p>
            <a:pPr lvl="1"/>
            <a:r>
              <a:rPr lang="ro-RO" dirty="0">
                <a:solidFill>
                  <a:srgbClr val="FF0000"/>
                </a:solidFill>
              </a:rPr>
              <a:t>Calea lui Enlil </a:t>
            </a:r>
            <a:r>
              <a:rPr lang="ro-RO" dirty="0"/>
              <a:t>(nordul)</a:t>
            </a:r>
          </a:p>
          <a:p>
            <a:pPr lvl="1"/>
            <a:r>
              <a:rPr lang="ro-RO" dirty="0">
                <a:solidFill>
                  <a:srgbClr val="FF0000"/>
                </a:solidFill>
              </a:rPr>
              <a:t>Calea lui Anu </a:t>
            </a:r>
            <a:r>
              <a:rPr lang="ro-RO" dirty="0"/>
              <a:t>(ecuatorul și o parte din zodiac)</a:t>
            </a:r>
          </a:p>
          <a:p>
            <a:pPr lvl="1"/>
            <a:r>
              <a:rPr lang="ro-RO" dirty="0">
                <a:solidFill>
                  <a:srgbClr val="FF0000"/>
                </a:solidFill>
              </a:rPr>
              <a:t>Calea lui Ea </a:t>
            </a:r>
            <a:r>
              <a:rPr lang="ro-RO" dirty="0"/>
              <a:t>(sudul)</a:t>
            </a:r>
          </a:p>
          <a:p>
            <a:r>
              <a:rPr lang="ro-RO" dirty="0"/>
              <a:t>Frontierele erau la 17⁰ N și S pentru ca Soarele să petreacă 3 luni consecutive în fiecare</a:t>
            </a:r>
          </a:p>
          <a:p>
            <a:r>
              <a:rPr lang="ro-RO" dirty="0"/>
              <a:t>Tabletele celor 3 stele conțineau 3 stele pentru fiecare lună (3 x 12 = 36 de stele)</a:t>
            </a:r>
          </a:p>
          <a:p>
            <a:pPr lvl="1"/>
            <a:r>
              <a:rPr lang="ro-RO" dirty="0"/>
              <a:t>Stelele erau folosite pentru un </a:t>
            </a:r>
            <a:r>
              <a:rPr lang="ro-RO" b="1" dirty="0"/>
              <a:t>calendar lunar</a:t>
            </a:r>
            <a:r>
              <a:rPr lang="ro-RO" dirty="0"/>
              <a:t>, în funcție de răsăritul lor heliacal determinându-se luna din an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Faza MUL.APIN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Compendiu de astronomie babilonian</a:t>
            </a:r>
          </a:p>
          <a:p>
            <a:r>
              <a:rPr lang="ro-RO" dirty="0"/>
              <a:t>1100-700 î.e.n.</a:t>
            </a:r>
          </a:p>
          <a:p>
            <a:r>
              <a:rPr lang="ro-RO" dirty="0"/>
              <a:t>MUL.ALPIN = numele primei constelații din an</a:t>
            </a:r>
          </a:p>
          <a:p>
            <a:pPr lvl="1"/>
            <a:r>
              <a:rPr lang="ro-RO" dirty="0"/>
              <a:t>Constelația Triangulum + </a:t>
            </a:r>
            <a:r>
              <a:rPr lang="el-GR" dirty="0"/>
              <a:t>γ</a:t>
            </a:r>
            <a:r>
              <a:rPr lang="ro-RO" dirty="0"/>
              <a:t> Andromenda</a:t>
            </a:r>
          </a:p>
          <a:p>
            <a:r>
              <a:rPr lang="ro-RO" dirty="0"/>
              <a:t>Cea mai veche versiune datează din 687 î.e.n.</a:t>
            </a:r>
          </a:p>
          <a:p>
            <a:r>
              <a:rPr lang="ro-RO" dirty="0"/>
              <a:t>Sursa provine din listele celor 3 stele</a:t>
            </a:r>
          </a:p>
          <a:p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36836"/>
            <a:ext cx="4848422" cy="42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Constelații babiloniene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/>
              <a:t>Circa 2800 î.e.n.</a:t>
            </a:r>
          </a:p>
          <a:p>
            <a:r>
              <a:rPr lang="ro-RO" sz="2000" dirty="0"/>
              <a:t>În imagine, vara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Faza jurnalelor astrometrice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Cele mai multe datează din </a:t>
            </a:r>
            <a:r>
              <a:rPr lang="ro-RO" b="1" dirty="0"/>
              <a:t>384 î.e.n.</a:t>
            </a:r>
          </a:p>
          <a:p>
            <a:r>
              <a:rPr lang="ro-RO" dirty="0"/>
              <a:t>Conțin </a:t>
            </a:r>
            <a:r>
              <a:rPr lang="ro-RO" b="1" dirty="0"/>
              <a:t>măsurători</a:t>
            </a:r>
            <a:r>
              <a:rPr lang="ro-RO" b="1" dirty="0">
                <a:solidFill>
                  <a:srgbClr val="FF0000"/>
                </a:solidFill>
              </a:rPr>
              <a:t> precise </a:t>
            </a:r>
            <a:r>
              <a:rPr lang="ro-RO" dirty="0"/>
              <a:t>ale </a:t>
            </a:r>
            <a:r>
              <a:rPr lang="ro-RO" b="1" dirty="0"/>
              <a:t>pozițiilor planetare și stelare </a:t>
            </a:r>
            <a:r>
              <a:rPr lang="ro-RO" dirty="0"/>
              <a:t>relative la </a:t>
            </a:r>
          </a:p>
          <a:p>
            <a:pPr lvl="1"/>
            <a:r>
              <a:rPr lang="ro-RO" dirty="0"/>
              <a:t>cele </a:t>
            </a:r>
            <a:r>
              <a:rPr lang="ro-RO" b="1" dirty="0"/>
              <a:t>12 constelații zodiacale </a:t>
            </a:r>
            <a:r>
              <a:rPr lang="ro-RO" dirty="0"/>
              <a:t>(după 420 î.e.n.) </a:t>
            </a:r>
          </a:p>
          <a:p>
            <a:pPr lvl="1"/>
            <a:r>
              <a:rPr lang="ro-RO" dirty="0"/>
              <a:t>plus </a:t>
            </a:r>
            <a:r>
              <a:rPr lang="ro-RO" b="1" dirty="0"/>
              <a:t>31 de stele</a:t>
            </a:r>
            <a:r>
              <a:rPr lang="ro-RO" dirty="0"/>
              <a:t> de lângă zodiac</a:t>
            </a:r>
          </a:p>
          <a:p>
            <a:r>
              <a:rPr lang="ro-RO" dirty="0"/>
              <a:t>Babilonienii au </a:t>
            </a:r>
            <a:r>
              <a:rPr lang="ro-RO" b="1" dirty="0"/>
              <a:t>observat precesia echinocțiilor</a:t>
            </a:r>
            <a:r>
              <a:rPr lang="ro-RO" dirty="0"/>
              <a:t>, </a:t>
            </a:r>
            <a:r>
              <a:rPr lang="ro-RO" i="1" dirty="0"/>
              <a:t>atribuind-o în schimb preciziei crescânde a măsurătorilor efectuate</a:t>
            </a:r>
            <a:r>
              <a:rPr lang="ro-RO" dirty="0"/>
              <a:t>, nu mișcării Pământului</a:t>
            </a:r>
          </a:p>
          <a:p>
            <a:pPr lvl="1"/>
            <a:r>
              <a:rPr lang="ro-RO" dirty="0"/>
              <a:t>De exemplu, </a:t>
            </a:r>
            <a:r>
              <a:rPr lang="ro-RO" b="1" dirty="0"/>
              <a:t>punctul vernal</a:t>
            </a:r>
            <a:r>
              <a:rPr lang="ro-RO" dirty="0"/>
              <a:t>, inițial poziționat la 15⁰ de Berbec, a fost ulterior recalculat la 10⁰ sau 8⁰ de acesta</a:t>
            </a:r>
          </a:p>
          <a:p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4200524" cy="46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Zodiacul de la Dendera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38 î.e.n., Egipt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ro-RO" dirty="0"/>
              <a:t>Faza transmiterii informației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Constelațiile babiloniene au fost folosite ulterior de beduinii arabi nomazi</a:t>
            </a:r>
          </a:p>
          <a:p>
            <a:r>
              <a:rPr lang="ro-RO" dirty="0"/>
              <a:t>Cerul beduinilor a fost împânzit de turme animale</a:t>
            </a:r>
          </a:p>
          <a:p>
            <a:pPr lvl="1"/>
            <a:r>
              <a:rPr lang="ro-RO" dirty="0"/>
              <a:t>Cămile în Dragon și Iepure</a:t>
            </a:r>
          </a:p>
          <a:p>
            <a:pPr lvl="1"/>
            <a:r>
              <a:rPr lang="ro-RO" dirty="0"/>
              <a:t>Gazele în Ursa Mare</a:t>
            </a:r>
          </a:p>
          <a:p>
            <a:pPr lvl="1"/>
            <a:r>
              <a:rPr lang="ro-RO" dirty="0"/>
              <a:t>Vulturi lângă Vega și Altair</a:t>
            </a:r>
          </a:p>
          <a:p>
            <a:pPr lvl="1"/>
            <a:r>
              <a:rPr lang="ro-RO" dirty="0"/>
              <a:t>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ilky-way-e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750610"/>
            <a:ext cx="4381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Nori, nu stele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600" y="1608138"/>
            <a:ext cx="7772400" cy="1935691"/>
          </a:xfrm>
        </p:spPr>
        <p:txBody>
          <a:bodyPr>
            <a:normAutofit/>
          </a:bodyPr>
          <a:lstStyle/>
          <a:p>
            <a:r>
              <a:rPr lang="ro-RO" sz="2000" dirty="0"/>
              <a:t>Pe când constelațiile acceptate în </a:t>
            </a:r>
            <a:r>
              <a:rPr lang="ro-RO" sz="2000" b="1" dirty="0"/>
              <a:t>prezent</a:t>
            </a:r>
            <a:r>
              <a:rPr lang="ro-RO" sz="2000" dirty="0"/>
              <a:t> sunt </a:t>
            </a:r>
            <a:r>
              <a:rPr lang="ro-RO" sz="2000" b="1" dirty="0"/>
              <a:t>formate din stele</a:t>
            </a:r>
            <a:r>
              <a:rPr lang="ro-RO" sz="2000" dirty="0"/>
              <a:t>, unele popoare au văzut animale și ființe fantastice în </a:t>
            </a:r>
            <a:r>
              <a:rPr lang="ro-RO" sz="2000" b="1" dirty="0">
                <a:solidFill>
                  <a:srgbClr val="FF0000"/>
                </a:solidFill>
              </a:rPr>
              <a:t>forma nebuloaselor întunecate </a:t>
            </a:r>
            <a:r>
              <a:rPr lang="ro-RO" sz="2000" dirty="0"/>
              <a:t>din Calea Lactee</a:t>
            </a:r>
          </a:p>
          <a:p>
            <a:pPr lvl="1"/>
            <a:r>
              <a:rPr lang="ro-RO" sz="1800" b="1" dirty="0"/>
              <a:t>Incași</a:t>
            </a:r>
            <a:r>
              <a:rPr lang="ro-RO" sz="1800" dirty="0"/>
              <a:t>: Lama</a:t>
            </a:r>
          </a:p>
          <a:p>
            <a:pPr lvl="1"/>
            <a:r>
              <a:rPr lang="ro-RO" sz="1800" b="1" dirty="0"/>
              <a:t>Aborigienii</a:t>
            </a:r>
            <a:r>
              <a:rPr lang="ro-RO" sz="1800" dirty="0"/>
              <a:t> </a:t>
            </a:r>
            <a:r>
              <a:rPr lang="ro-RO" sz="1800" b="1" dirty="0"/>
              <a:t>australieni</a:t>
            </a:r>
            <a:r>
              <a:rPr lang="ro-RO" sz="1800" dirty="0"/>
              <a:t>: Emu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 descr="llama 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6" y="3886200"/>
            <a:ext cx="432359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044248"/>
            <a:ext cx="613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hlinkClick r:id="rId4"/>
              </a:rPr>
              <a:t>https://somniumproject.wordpress.com/2015/07/07/dark-constellations-in-the-milky-way-shadows-in-the-stream-of-stars/</a:t>
            </a:r>
            <a:r>
              <a:rPr lang="ro-R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23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Cine a creat primele constelații?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Constelațiile lui Aratus sunt mult mai vechi</a:t>
            </a:r>
          </a:p>
          <a:p>
            <a:pPr lvl="1"/>
            <a:r>
              <a:rPr lang="ro-RO" dirty="0"/>
              <a:t>Dovadă este </a:t>
            </a:r>
            <a:r>
              <a:rPr lang="ro-RO" b="1" dirty="0"/>
              <a:t>precesia</a:t>
            </a:r>
          </a:p>
          <a:p>
            <a:pPr lvl="2"/>
            <a:r>
              <a:rPr lang="ro-RO" dirty="0"/>
              <a:t>Ecliptica este fixă raportat la constelații</a:t>
            </a:r>
          </a:p>
          <a:p>
            <a:pPr lvl="2"/>
            <a:r>
              <a:rPr lang="ro-RO" dirty="0"/>
              <a:t>Polii și ecuatorul se schimbă periodic</a:t>
            </a:r>
          </a:p>
          <a:p>
            <a:pPr lvl="1"/>
            <a:r>
              <a:rPr lang="ro-RO" b="1" dirty="0"/>
              <a:t>2800 ± 300 î.e.n.</a:t>
            </a:r>
          </a:p>
          <a:p>
            <a:pPr lvl="2"/>
            <a:r>
              <a:rPr lang="ro-RO" dirty="0"/>
              <a:t>Steaua polară era Thuban</a:t>
            </a:r>
          </a:p>
          <a:p>
            <a:pPr lvl="2"/>
            <a:r>
              <a:rPr lang="ro-RO" dirty="0"/>
              <a:t>Precesia mută </a:t>
            </a:r>
            <a:r>
              <a:rPr lang="ro-RO" b="1" dirty="0">
                <a:solidFill>
                  <a:srgbClr val="FF0000"/>
                </a:solidFill>
              </a:rPr>
              <a:t>zona de invizibilitate </a:t>
            </a:r>
            <a:r>
              <a:rPr lang="ro-RO" dirty="0"/>
              <a:t>(partea de cer invizibilă de la anumite latitudini nordice)</a:t>
            </a:r>
          </a:p>
          <a:p>
            <a:pPr lvl="3"/>
            <a:r>
              <a:rPr lang="ro-RO" dirty="0"/>
              <a:t>Constelațiile Centaurul și Argo erau vizibile în totalitate atunci</a:t>
            </a:r>
          </a:p>
          <a:p>
            <a:pPr lvl="3"/>
            <a:r>
              <a:rPr lang="ro-RO" dirty="0"/>
              <a:t>Constelațiile Eridianul și Peștii Australi sunt mai vizibile acum</a:t>
            </a:r>
          </a:p>
          <a:p>
            <a:pPr lvl="2"/>
            <a:r>
              <a:rPr lang="ro-RO" dirty="0"/>
              <a:t>Precesia </a:t>
            </a:r>
            <a:r>
              <a:rPr lang="ro-RO" b="1" dirty="0">
                <a:solidFill>
                  <a:srgbClr val="FF0000"/>
                </a:solidFill>
              </a:rPr>
              <a:t>mută</a:t>
            </a:r>
            <a:r>
              <a:rPr lang="ro-RO" b="1" dirty="0"/>
              <a:t> </a:t>
            </a:r>
            <a:r>
              <a:rPr lang="ro-RO" dirty="0"/>
              <a:t>și</a:t>
            </a:r>
            <a:r>
              <a:rPr lang="ro-RO" b="1" dirty="0"/>
              <a:t> </a:t>
            </a:r>
            <a:r>
              <a:rPr lang="ro-RO" b="1" dirty="0">
                <a:solidFill>
                  <a:srgbClr val="FF0000"/>
                </a:solidFill>
              </a:rPr>
              <a:t>zodiacul</a:t>
            </a:r>
            <a:r>
              <a:rPr lang="ro-RO" dirty="0"/>
              <a:t>, mai precis constelațiile care indică  punctele cardinale</a:t>
            </a:r>
          </a:p>
          <a:p>
            <a:pPr marL="630936" lvl="2" indent="0">
              <a:buNone/>
            </a:pPr>
            <a:r>
              <a:rPr lang="ro-RO" dirty="0"/>
              <a:t>→ </a:t>
            </a:r>
            <a:r>
              <a:rPr lang="ro-RO" i="1" dirty="0">
                <a:solidFill>
                  <a:srgbClr val="FF0000"/>
                </a:solidFill>
              </a:rPr>
              <a:t>semnificația mitologică, calendarică și navigațională a constelațiilor își pierde însemnătatea de-a lungul secolelor!  </a:t>
            </a:r>
          </a:p>
          <a:p>
            <a:pPr lvl="1"/>
            <a:r>
              <a:rPr lang="ro-RO" dirty="0"/>
              <a:t>Poziția pe baza zonei de invizibilitate este de circa </a:t>
            </a:r>
            <a:r>
              <a:rPr lang="ro-RO" b="1" dirty="0"/>
              <a:t>36⁰ N</a:t>
            </a:r>
          </a:p>
          <a:p>
            <a:r>
              <a:rPr lang="ro-RO" dirty="0"/>
              <a:t>Două ipoteze:</a:t>
            </a:r>
          </a:p>
          <a:p>
            <a:pPr lvl="1"/>
            <a:r>
              <a:rPr lang="ro-RO" dirty="0"/>
              <a:t>Zona Mesopotamiei</a:t>
            </a:r>
          </a:p>
          <a:p>
            <a:pPr lvl="1"/>
            <a:r>
              <a:rPr lang="ro-RO" dirty="0"/>
              <a:t>Zona Mediteraneană</a:t>
            </a:r>
          </a:p>
          <a:p>
            <a:pPr lvl="1"/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4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 sinteză din mai multe surse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648200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Constelațiile grecilor antici au avut mai multe surse</a:t>
            </a:r>
          </a:p>
          <a:p>
            <a:pPr lvl="1"/>
            <a:r>
              <a:rPr lang="ro-RO" dirty="0"/>
              <a:t>Multe constelații prezentate de Aratus nu au fost cunoscute de </a:t>
            </a:r>
            <a:r>
              <a:rPr lang="ro-RO" b="1" dirty="0"/>
              <a:t>babilonieni</a:t>
            </a:r>
            <a:r>
              <a:rPr lang="ro-RO" dirty="0"/>
              <a:t> (chiar începând cu mileniul IV î.e.n.)</a:t>
            </a:r>
          </a:p>
          <a:p>
            <a:pPr lvl="1"/>
            <a:r>
              <a:rPr lang="ro-RO" dirty="0"/>
              <a:t>Altă sursă?</a:t>
            </a:r>
          </a:p>
          <a:p>
            <a:pPr lvl="2"/>
            <a:r>
              <a:rPr lang="ro-RO" dirty="0"/>
              <a:t>Singura civilizație existentă la coordonatele determinate a fost cea </a:t>
            </a:r>
            <a:r>
              <a:rPr lang="ro-RO" b="1" dirty="0"/>
              <a:t>minoană</a:t>
            </a:r>
            <a:r>
              <a:rPr lang="ro-RO" dirty="0"/>
              <a:t>!</a:t>
            </a:r>
          </a:p>
          <a:p>
            <a:pPr marL="624078" indent="-514350">
              <a:buFont typeface="+mj-lt"/>
              <a:buAutoNum type="arabicPeriod"/>
            </a:pPr>
            <a:r>
              <a:rPr lang="ro-RO" dirty="0"/>
              <a:t>Constelații recunoscute de toate culturile</a:t>
            </a:r>
          </a:p>
          <a:p>
            <a:pPr marL="880110" lvl="1" indent="-514350"/>
            <a:r>
              <a:rPr lang="ro-RO" dirty="0"/>
              <a:t>Ursul (Carul Mare), Arcturus, Sirius, Pleiadele, Hyadele, Orion</a:t>
            </a:r>
          </a:p>
          <a:p>
            <a:pPr marL="880110" lvl="1" indent="-514350"/>
            <a:r>
              <a:rPr lang="ro-RO" dirty="0"/>
              <a:t>Apar în poemele lui Hesiod și Homer</a:t>
            </a:r>
          </a:p>
          <a:p>
            <a:pPr marL="624078" indent="-514350">
              <a:buFont typeface="+mj-lt"/>
              <a:buAutoNum type="arabicPeriod"/>
            </a:pPr>
            <a:r>
              <a:rPr lang="ro-RO" dirty="0"/>
              <a:t>Constelații ce marcau coordonatele cerești</a:t>
            </a:r>
          </a:p>
          <a:p>
            <a:pPr marL="880110" lvl="1" indent="-514350"/>
            <a:r>
              <a:rPr lang="ro-RO" dirty="0"/>
              <a:t>Șerpi giganți, urși și giganți</a:t>
            </a:r>
          </a:p>
          <a:p>
            <a:pPr marL="880110" lvl="1" indent="-514350"/>
            <a:r>
              <a:rPr lang="ro-RO" dirty="0"/>
              <a:t>Folosite de navigatorii maritimi după înserare (minoani?)</a:t>
            </a:r>
          </a:p>
          <a:p>
            <a:pPr marL="624078" indent="-514350">
              <a:buFont typeface="+mj-lt"/>
              <a:buAutoNum type="arabicPeriod"/>
            </a:pPr>
            <a:r>
              <a:rPr lang="ro-RO" dirty="0"/>
              <a:t>Constelațiile zodiacale si parazodiacale</a:t>
            </a:r>
          </a:p>
          <a:p>
            <a:pPr marL="880110" lvl="1" indent="-514350"/>
            <a:r>
              <a:rPr lang="ro-RO" dirty="0"/>
              <a:t>Nu sunt descrise de Aratus</a:t>
            </a:r>
          </a:p>
          <a:p>
            <a:pPr marL="880110" lvl="1" indent="-514350"/>
            <a:r>
              <a:rPr lang="ro-RO" dirty="0"/>
              <a:t>Origine babiloniană, au fost ultimele care au pătruns în mitologia grecească</a:t>
            </a:r>
          </a:p>
          <a:p>
            <a:pPr marL="624078" indent="-514350">
              <a:buFont typeface="+mj-lt"/>
              <a:buAutoNum type="arabicPeriod"/>
            </a:pPr>
            <a:r>
              <a:rPr lang="ro-RO" dirty="0"/>
              <a:t>Constelații grecești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6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Finalizarea procesului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Undeva în jurul datei de 540-370 î.e.n.</a:t>
            </a:r>
          </a:p>
          <a:p>
            <a:pPr lvl="1"/>
            <a:r>
              <a:rPr lang="ro-RO" dirty="0"/>
              <a:t>Zodiacul a fost definitivat în Mesopotamia abia în sec. VI î.e.n.</a:t>
            </a:r>
          </a:p>
          <a:p>
            <a:r>
              <a:rPr lang="ro-RO" b="1" dirty="0">
                <a:solidFill>
                  <a:srgbClr val="FF0000"/>
                </a:solidFill>
              </a:rPr>
              <a:t>Euxodus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ro-RO" dirty="0"/>
              <a:t>cunoștea toată lista (cu mici excepții) de constelații în 370 î.e.n.</a:t>
            </a:r>
          </a:p>
          <a:p>
            <a:r>
              <a:rPr lang="ro-RO" dirty="0"/>
              <a:t>Aratus a rescris lucrarea lui Euxodus (275-250 î.e.n.): </a:t>
            </a:r>
            <a:r>
              <a:rPr lang="ro-RO" b="1" dirty="0">
                <a:solidFill>
                  <a:srgbClr val="FF0000"/>
                </a:solidFill>
              </a:rPr>
              <a:t>Phaenomena</a:t>
            </a:r>
          </a:p>
          <a:p>
            <a:endParaRPr lang="ro-RO" b="1" dirty="0"/>
          </a:p>
          <a:p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Când și unde au apărut?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o-RO" sz="1800" b="1" dirty="0"/>
              <a:t>Aratus</a:t>
            </a:r>
            <a:r>
              <a:rPr lang="ro-RO" sz="1800" dirty="0"/>
              <a:t>, </a:t>
            </a:r>
            <a:r>
              <a:rPr lang="ro-RO" sz="1800" i="1" dirty="0"/>
              <a:t>Phenomena</a:t>
            </a:r>
            <a:r>
              <a:rPr lang="ro-RO" sz="1800" dirty="0"/>
              <a:t>, 270 î.e.n, </a:t>
            </a:r>
            <a:r>
              <a:rPr lang="ro-RO" sz="1800" b="1" dirty="0"/>
              <a:t>primele mărturii </a:t>
            </a:r>
            <a:r>
              <a:rPr lang="ro-RO" sz="1800" dirty="0"/>
              <a:t>scrise asupra constelațiilor</a:t>
            </a:r>
          </a:p>
          <a:p>
            <a:endParaRPr lang="ro-RO" sz="1800" b="1" dirty="0"/>
          </a:p>
          <a:p>
            <a:r>
              <a:rPr lang="ro-RO" sz="1800" b="1" dirty="0"/>
              <a:t>India</a:t>
            </a:r>
            <a:r>
              <a:rPr lang="ro-RO" sz="1800" dirty="0"/>
              <a:t> (sec. 5 e.n.): 27 de naksatra</a:t>
            </a:r>
          </a:p>
          <a:p>
            <a:r>
              <a:rPr lang="ro-RO" sz="1800" b="1" dirty="0"/>
              <a:t>China</a:t>
            </a:r>
            <a:r>
              <a:rPr lang="ro-RO" sz="1800" dirty="0"/>
              <a:t> (sec. V î.e.n.): 28 de case lunare</a:t>
            </a:r>
          </a:p>
          <a:p>
            <a:r>
              <a:rPr lang="ro-RO" sz="1800" b="1" dirty="0"/>
              <a:t>Egipt</a:t>
            </a:r>
            <a:r>
              <a:rPr lang="ro-RO" sz="1800" dirty="0"/>
              <a:t> (</a:t>
            </a:r>
            <a:r>
              <a:rPr lang="en-US" sz="1800" dirty="0"/>
              <a:t>~1100 </a:t>
            </a:r>
            <a:r>
              <a:rPr lang="ro-RO" sz="1800" dirty="0"/>
              <a:t>î.e.n): 36 de grupuri incluzând Orion și Ursa Mare</a:t>
            </a:r>
          </a:p>
          <a:p>
            <a:r>
              <a:rPr lang="ro-RO" sz="1800" b="1" dirty="0"/>
              <a:t>Mesopotamia</a:t>
            </a:r>
            <a:r>
              <a:rPr lang="ro-RO" sz="1800" dirty="0"/>
              <a:t> (3600 î.e.n.): probabil bazate pe constelații din Sumer și Akkad</a:t>
            </a:r>
          </a:p>
          <a:p>
            <a:pPr lvl="1"/>
            <a:r>
              <a:rPr lang="ro-RO" sz="1400" dirty="0"/>
              <a:t>Scorpionul, Orion, Taurul, Leul, constelațiile zodiacale, etc.</a:t>
            </a:r>
          </a:p>
          <a:p>
            <a:endParaRPr lang="ro-RO" sz="1800" dirty="0"/>
          </a:p>
          <a:p>
            <a:r>
              <a:rPr lang="ro-RO" sz="1800" dirty="0"/>
              <a:t>Unele au însă o </a:t>
            </a:r>
            <a:r>
              <a:rPr lang="ro-RO" sz="1800" dirty="0">
                <a:solidFill>
                  <a:srgbClr val="FF0000"/>
                </a:solidFill>
              </a:rPr>
              <a:t>vechime mult mai mare</a:t>
            </a:r>
          </a:p>
          <a:p>
            <a:pPr lvl="1"/>
            <a:r>
              <a:rPr lang="ro-RO" sz="1400" b="1" dirty="0"/>
              <a:t>Ursa mare</a:t>
            </a:r>
            <a:r>
              <a:rPr lang="ro-RO" sz="1400" dirty="0"/>
              <a:t>: recunoscută de popoarele nordice, cele din Siberia, America de Nord, greci</a:t>
            </a:r>
          </a:p>
          <a:p>
            <a:pPr lvl="2"/>
            <a:r>
              <a:rPr lang="ro-RO" sz="1400" dirty="0"/>
              <a:t>Demonstrează faptul că odată cu migrațiile a călătorit și viziunea omului asupra cerului, păstrată apoi de-a lungul a sute de generații</a:t>
            </a:r>
          </a:p>
          <a:p>
            <a:pPr lvl="2"/>
            <a:r>
              <a:rPr lang="ro-RO" sz="1400" dirty="0"/>
              <a:t>Datează probabil din neolitic, 8.000-12.000 ani</a:t>
            </a:r>
          </a:p>
          <a:p>
            <a:pPr lvl="1"/>
            <a:r>
              <a:rPr lang="ro-RO" sz="1400" b="1" dirty="0"/>
              <a:t>Taurul</a:t>
            </a:r>
            <a:r>
              <a:rPr lang="ro-RO" sz="1400" dirty="0"/>
              <a:t>: datează din perioada paleolitică, fiind reprezentat pe pereții peșterilor de la Lascaux, 16.500 î.e.n.</a:t>
            </a:r>
          </a:p>
          <a:p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2286000"/>
            <a:ext cx="0" cy="1371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6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Multe fețe ale cerului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600" y="1626869"/>
            <a:ext cx="7772400" cy="1371601"/>
          </a:xfrm>
        </p:spPr>
        <p:txBody>
          <a:bodyPr>
            <a:normAutofit/>
          </a:bodyPr>
          <a:lstStyle/>
          <a:p>
            <a:r>
              <a:rPr lang="ro-RO" sz="2000" dirty="0"/>
              <a:t>649-684 e.n. cea mai veche reprezentare a </a:t>
            </a:r>
            <a:r>
              <a:rPr lang="ro-RO" sz="2000" b="1" dirty="0"/>
              <a:t>constelațiilor clasice chinezești</a:t>
            </a:r>
          </a:p>
          <a:p>
            <a:r>
              <a:rPr lang="ro-RO" sz="2000" dirty="0"/>
              <a:t>Constelații ale </a:t>
            </a:r>
            <a:r>
              <a:rPr lang="ro-RO" sz="2000" b="1" dirty="0"/>
              <a:t>amerindienilor</a:t>
            </a:r>
            <a:r>
              <a:rPr lang="ro-RO" sz="2000" dirty="0"/>
              <a:t> (Pawnee, circa 1600 e.n.)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 descr="http://irfu.cea.fr/Images/astImg/261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13" y="3097540"/>
            <a:ext cx="3150859" cy="31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63684" y="6352401"/>
            <a:ext cx="1840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dirty="0">
                <a:hlinkClick r:id="rId3"/>
              </a:rPr>
              <a:t>http://goo.gl/q1HihB</a:t>
            </a:r>
            <a:r>
              <a:rPr lang="ro-RO" sz="1200" dirty="0"/>
              <a:t> </a:t>
            </a:r>
          </a:p>
        </p:txBody>
      </p:sp>
      <p:pic>
        <p:nvPicPr>
          <p:cNvPr id="2052" name="Picture 4" descr="https://www.researchgate.net/profile/Emilia_Pasztor/publication/271765308/figure/fig1/AS:295063092514816@1447359931510/The-nearly-300-year-old-Skidi-Pawnee-Indian-star-chart-Based-on-fig-48-in-Chamberlain_W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540"/>
            <a:ext cx="4800600" cy="31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38501"/>
            <a:ext cx="1720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dirty="0">
                <a:hlinkClick r:id="rId5"/>
              </a:rPr>
              <a:t>http://goo.gl/iP7XiJ</a:t>
            </a:r>
            <a:r>
              <a:rPr lang="ro-R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35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Unde este ursul?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sz="2000" dirty="0"/>
              <a:t>Homer (</a:t>
            </a:r>
            <a:r>
              <a:rPr lang="en-US" sz="2000" dirty="0"/>
              <a:t>~800 </a:t>
            </a:r>
            <a:r>
              <a:rPr lang="ro-RO" sz="2000" dirty="0"/>
              <a:t>î.e.n), prima referire la Ursa Mare</a:t>
            </a:r>
          </a:p>
          <a:p>
            <a:pPr lvl="1"/>
            <a:r>
              <a:rPr lang="ro-RO" sz="1800" b="1" dirty="0"/>
              <a:t>Arktos</a:t>
            </a:r>
            <a:r>
              <a:rPr lang="ro-RO" sz="1800" dirty="0"/>
              <a:t> – ursul </a:t>
            </a:r>
          </a:p>
          <a:p>
            <a:pPr lvl="1"/>
            <a:r>
              <a:rPr lang="ro-RO" sz="1800" b="1" dirty="0"/>
              <a:t>Hamaxa</a:t>
            </a:r>
            <a:r>
              <a:rPr lang="ro-RO" sz="1800" dirty="0"/>
              <a:t> - carul</a:t>
            </a:r>
          </a:p>
          <a:p>
            <a:r>
              <a:rPr lang="ro-RO" sz="2000" dirty="0"/>
              <a:t>Egipteni: </a:t>
            </a:r>
            <a:r>
              <a:rPr lang="ro-RO" sz="2000" b="1" dirty="0"/>
              <a:t>Khepesh</a:t>
            </a:r>
            <a:r>
              <a:rPr lang="ro-RO" sz="2000" dirty="0"/>
              <a:t> (coapsa) sau </a:t>
            </a:r>
            <a:r>
              <a:rPr lang="ro-RO" sz="2000" b="1" dirty="0"/>
              <a:t>Meskheti</a:t>
            </a:r>
            <a:r>
              <a:rPr lang="ro-RO" sz="2000" dirty="0"/>
              <a:t> (taurul)</a:t>
            </a:r>
          </a:p>
          <a:p>
            <a:r>
              <a:rPr lang="ro-RO" sz="2000" dirty="0"/>
              <a:t>Sumerieni: </a:t>
            </a:r>
            <a:r>
              <a:rPr lang="ro-RO" sz="2000" b="1" dirty="0"/>
              <a:t>MUL.MAR-GID-DA</a:t>
            </a:r>
            <a:r>
              <a:rPr lang="ro-RO" sz="2000" dirty="0"/>
              <a:t> (carul lung)</a:t>
            </a:r>
          </a:p>
          <a:p>
            <a:r>
              <a:rPr lang="ro-RO" sz="2000" dirty="0"/>
              <a:t>Chinezi: </a:t>
            </a:r>
            <a:r>
              <a:rPr lang="ro-RO" sz="2000" b="1" dirty="0"/>
              <a:t>Pih Tow </a:t>
            </a:r>
            <a:r>
              <a:rPr lang="ro-RO" sz="2000" dirty="0"/>
              <a:t>(căușul) </a:t>
            </a:r>
          </a:p>
          <a:p>
            <a:r>
              <a:rPr lang="ro-RO" sz="2000" dirty="0"/>
              <a:t>Denumirea de </a:t>
            </a:r>
            <a:r>
              <a:rPr lang="ro-RO" sz="2000" i="1" dirty="0"/>
              <a:t>car</a:t>
            </a:r>
            <a:r>
              <a:rPr lang="ro-RO" sz="2000" dirty="0"/>
              <a:t> are origini sumeriene, cea de </a:t>
            </a:r>
            <a:r>
              <a:rPr lang="ro-RO" sz="2000" i="1" dirty="0"/>
              <a:t>urs</a:t>
            </a:r>
            <a:r>
              <a:rPr lang="ro-RO" sz="2000" dirty="0"/>
              <a:t> sanscrită sau greacă</a:t>
            </a:r>
          </a:p>
          <a:p>
            <a:pPr lvl="1"/>
            <a:r>
              <a:rPr lang="ro-RO" sz="1600" b="1" dirty="0"/>
              <a:t>Riksha</a:t>
            </a:r>
            <a:r>
              <a:rPr lang="ro-RO" sz="1600" dirty="0"/>
              <a:t> (sanscrită)– stele strălucitoare dar și ... urs (!)</a:t>
            </a:r>
          </a:p>
          <a:p>
            <a:pPr lvl="1"/>
            <a:r>
              <a:rPr lang="ro-RO" sz="1600" dirty="0"/>
              <a:t>Când strămoșii grecilor antici au venit în Europa au uitat de semnificația originală a cuvântulu (strălucitor) și au reținut doar pe cea metaforică (urs).</a:t>
            </a:r>
          </a:p>
          <a:p>
            <a:pPr lvl="1"/>
            <a:r>
              <a:rPr lang="ro-RO" sz="1600" b="1" dirty="0"/>
              <a:t>Povestea lui Calisto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5638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dirty="0">
                <a:hlinkClick r:id="rId2"/>
              </a:rPr>
              <a:t>http://adsabs.harvard.edu/full/1946PA.....54..111D</a:t>
            </a:r>
            <a:r>
              <a:rPr lang="ro-R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75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06" y="4191000"/>
            <a:ext cx="6248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Ursa Mare, Carul Mare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1719263"/>
            <a:ext cx="596053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3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Primele mărturii scrise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/>
              <a:t>Aratus</a:t>
            </a:r>
            <a:r>
              <a:rPr lang="ro-RO" dirty="0"/>
              <a:t>, poet, Grecia antică</a:t>
            </a:r>
          </a:p>
          <a:p>
            <a:pPr lvl="1"/>
            <a:r>
              <a:rPr lang="ro-RO" sz="2400" i="1" dirty="0"/>
              <a:t>Phenomena, </a:t>
            </a:r>
            <a:r>
              <a:rPr lang="ro-RO" dirty="0"/>
              <a:t>270 î.e.n.</a:t>
            </a:r>
          </a:p>
          <a:p>
            <a:pPr lvl="2"/>
            <a:r>
              <a:rPr lang="ro-RO" dirty="0"/>
              <a:t>Sursă posibilă pentru constelații: Mesopotamia sau civilizația Minoană</a:t>
            </a:r>
          </a:p>
          <a:p>
            <a:r>
              <a:rPr lang="ro-RO" dirty="0"/>
              <a:t>În Babilon existau </a:t>
            </a:r>
            <a:r>
              <a:rPr lang="ro-RO" b="1" dirty="0"/>
              <a:t>2 feluri de constelații</a:t>
            </a:r>
          </a:p>
          <a:p>
            <a:pPr lvl="1"/>
            <a:r>
              <a:rPr lang="ro-RO" dirty="0"/>
              <a:t>Dedicate zeilor și simbolurilor lor</a:t>
            </a:r>
          </a:p>
          <a:p>
            <a:pPr lvl="1"/>
            <a:r>
              <a:rPr lang="ro-RO" dirty="0"/>
              <a:t>Dedicate activităților rurale, formând un fel de calendar agrigol</a:t>
            </a:r>
          </a:p>
          <a:p>
            <a:r>
              <a:rPr lang="ro-RO" dirty="0"/>
              <a:t>Dintre toate doar cele asociate zeilor au ajuns până la noi sub forma </a:t>
            </a:r>
            <a:r>
              <a:rPr lang="ro-RO" b="1" dirty="0"/>
              <a:t>constelațiilor zodiacale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Evoluția constelațiilor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b="1" dirty="0"/>
              <a:t>Faza pictografică</a:t>
            </a:r>
          </a:p>
          <a:p>
            <a:pPr lvl="1"/>
            <a:r>
              <a:rPr lang="ro-RO" dirty="0"/>
              <a:t>3200-2100 î.e.n.</a:t>
            </a:r>
          </a:p>
          <a:p>
            <a:r>
              <a:rPr lang="ro-RO" b="1" dirty="0"/>
              <a:t>Faza pietrelor de hotar</a:t>
            </a:r>
          </a:p>
          <a:p>
            <a:pPr lvl="1"/>
            <a:r>
              <a:rPr lang="ro-RO" dirty="0"/>
              <a:t>1350-1000 î.e.n.</a:t>
            </a:r>
          </a:p>
          <a:p>
            <a:r>
              <a:rPr lang="ro-RO" b="1" dirty="0"/>
              <a:t>Faza celor 3 stele</a:t>
            </a:r>
          </a:p>
          <a:p>
            <a:pPr lvl="1"/>
            <a:r>
              <a:rPr lang="ro-RO" dirty="0"/>
              <a:t>1100 î.e.n</a:t>
            </a:r>
          </a:p>
          <a:p>
            <a:r>
              <a:rPr lang="ro-RO" b="1" dirty="0"/>
              <a:t>Faza MUL.APIN</a:t>
            </a:r>
          </a:p>
          <a:p>
            <a:pPr lvl="1"/>
            <a:r>
              <a:rPr lang="ro-RO" dirty="0"/>
              <a:t>1100-700 î.e.n.</a:t>
            </a:r>
          </a:p>
          <a:p>
            <a:r>
              <a:rPr lang="ro-RO" b="1" dirty="0"/>
              <a:t>Faza jurnalelor astrometrice</a:t>
            </a:r>
          </a:p>
          <a:p>
            <a:pPr lvl="1"/>
            <a:r>
              <a:rPr lang="ro-RO" dirty="0"/>
              <a:t>750-60 î.e.n.</a:t>
            </a:r>
          </a:p>
          <a:p>
            <a:r>
              <a:rPr lang="ro-RO" b="1" dirty="0"/>
              <a:t>Faza transmiterii </a:t>
            </a:r>
            <a:r>
              <a:rPr lang="ro-RO" dirty="0"/>
              <a:t>constelațiilor zodiacale grecilor și a calendarul agricol arabilor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Faza pictografică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Începând cu mileniul IV î.e.n</a:t>
            </a:r>
          </a:p>
          <a:p>
            <a:r>
              <a:rPr lang="ro-RO" dirty="0"/>
              <a:t>Reprezentări de animale pe ceramică, sigilii, etc.</a:t>
            </a:r>
          </a:p>
          <a:p>
            <a:r>
              <a:rPr lang="ro-RO" dirty="0"/>
              <a:t>Numeroase scene reprezintă animale ca </a:t>
            </a:r>
            <a:r>
              <a:rPr lang="ro-RO" b="1" dirty="0">
                <a:solidFill>
                  <a:srgbClr val="FF0000"/>
                </a:solidFill>
              </a:rPr>
              <a:t>Leul</a:t>
            </a:r>
            <a:r>
              <a:rPr lang="ro-RO" dirty="0"/>
              <a:t>, </a:t>
            </a:r>
            <a:r>
              <a:rPr lang="ro-RO" b="1" dirty="0">
                <a:solidFill>
                  <a:srgbClr val="FF0000"/>
                </a:solidFill>
              </a:rPr>
              <a:t>Taurul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ro-RO" dirty="0"/>
              <a:t>și uneori </a:t>
            </a:r>
            <a:r>
              <a:rPr lang="ro-RO" b="1" dirty="0">
                <a:solidFill>
                  <a:srgbClr val="FF0000"/>
                </a:solidFill>
              </a:rPr>
              <a:t>Scorpionul</a:t>
            </a:r>
          </a:p>
          <a:p>
            <a:pPr lvl="1"/>
            <a:r>
              <a:rPr lang="ro-RO" b="1" dirty="0"/>
              <a:t>Primele constelații zodiacale</a:t>
            </a:r>
          </a:p>
          <a:p>
            <a:pPr lvl="1"/>
            <a:r>
              <a:rPr lang="ro-RO" dirty="0"/>
              <a:t>Aceste constelații, plus </a:t>
            </a:r>
            <a:r>
              <a:rPr lang="ro-RO" b="1" dirty="0">
                <a:solidFill>
                  <a:srgbClr val="FF0000"/>
                </a:solidFill>
              </a:rPr>
              <a:t>Vărsătorul</a:t>
            </a:r>
            <a:r>
              <a:rPr lang="ro-RO" dirty="0"/>
              <a:t>, marcau punctele cardinale pe ecliptică în acea perioadă</a:t>
            </a:r>
          </a:p>
          <a:p>
            <a:pPr lvl="2"/>
            <a:r>
              <a:rPr lang="ro-RO" dirty="0"/>
              <a:t>Pentru sumerieni, </a:t>
            </a:r>
            <a:r>
              <a:rPr lang="ro-RO" b="1" dirty="0"/>
              <a:t>Luna</a:t>
            </a:r>
            <a:r>
              <a:rPr lang="ro-RO" dirty="0"/>
              <a:t> și </a:t>
            </a:r>
            <a:r>
              <a:rPr lang="ro-RO" b="1" dirty="0"/>
              <a:t>stelele</a:t>
            </a:r>
            <a:r>
              <a:rPr lang="ro-RO" dirty="0"/>
              <a:t> erau importante când intrau într-o anumită constelație, </a:t>
            </a:r>
            <a:r>
              <a:rPr lang="ro-RO" b="1" dirty="0"/>
              <a:t>Soarele</a:t>
            </a:r>
            <a:r>
              <a:rPr lang="ro-RO" dirty="0"/>
              <a:t> intrând într-o cameră din </a:t>
            </a:r>
            <a:r>
              <a:rPr lang="ro-RO" i="1" dirty="0"/>
              <a:t>cer </a:t>
            </a:r>
            <a:r>
              <a:rPr lang="ro-RO" dirty="0"/>
              <a:t>noaptea.</a:t>
            </a:r>
          </a:p>
          <a:p>
            <a:pPr lvl="3"/>
            <a:r>
              <a:rPr lang="ro-RO" dirty="0"/>
              <a:t>Practic, ei nu erau conștienți de mișcarea lui pe un </a:t>
            </a:r>
            <a:r>
              <a:rPr lang="en-US" dirty="0"/>
              <a:t>“</a:t>
            </a:r>
            <a:r>
              <a:rPr lang="ro-RO" dirty="0"/>
              <a:t>cerc</a:t>
            </a:r>
            <a:r>
              <a:rPr lang="en-US" dirty="0"/>
              <a:t>”</a:t>
            </a:r>
            <a:r>
              <a:rPr lang="ro-RO" dirty="0"/>
              <a:t> pe boltă</a:t>
            </a:r>
          </a:p>
          <a:p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Faza pietrelor de hotar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10000" cy="4525963"/>
          </a:xfrm>
        </p:spPr>
        <p:txBody>
          <a:bodyPr>
            <a:normAutofit/>
          </a:bodyPr>
          <a:lstStyle/>
          <a:p>
            <a:r>
              <a:rPr lang="ro-RO" sz="2000" dirty="0"/>
              <a:t>Denumite și </a:t>
            </a:r>
            <a:r>
              <a:rPr lang="ro-RO" sz="2000" b="1" dirty="0">
                <a:solidFill>
                  <a:srgbClr val="FF0000"/>
                </a:solidFill>
              </a:rPr>
              <a:t>kudurru</a:t>
            </a:r>
          </a:p>
          <a:p>
            <a:r>
              <a:rPr lang="ro-RO" sz="2000" dirty="0"/>
              <a:t>Folosite pentru ca zeii să proteje pământurile deținute de oameni</a:t>
            </a:r>
          </a:p>
          <a:p>
            <a:r>
              <a:rPr lang="ro-RO" sz="2000" dirty="0"/>
              <a:t>Apar constelațiile: </a:t>
            </a:r>
            <a:r>
              <a:rPr lang="ro-RO" sz="2000" b="1" dirty="0">
                <a:solidFill>
                  <a:srgbClr val="FF0000"/>
                </a:solidFill>
              </a:rPr>
              <a:t>Săgetătorul</a:t>
            </a:r>
            <a:r>
              <a:rPr lang="ro-RO" sz="2000" dirty="0"/>
              <a:t>, </a:t>
            </a:r>
            <a:r>
              <a:rPr lang="ro-RO" sz="2000" b="1" dirty="0">
                <a:solidFill>
                  <a:srgbClr val="FF0000"/>
                </a:solidFill>
              </a:rPr>
              <a:t>Capricornul</a:t>
            </a:r>
            <a:r>
              <a:rPr lang="ro-RO" sz="2000" dirty="0"/>
              <a:t>, </a:t>
            </a:r>
            <a:r>
              <a:rPr lang="ro-RO" sz="2000" b="1" dirty="0">
                <a:solidFill>
                  <a:srgbClr val="FF0000"/>
                </a:solidFill>
              </a:rPr>
              <a:t>Vărsătorul</a:t>
            </a:r>
            <a:r>
              <a:rPr lang="ro-RO" sz="2000" dirty="0">
                <a:solidFill>
                  <a:srgbClr val="FF0000"/>
                </a:solidFill>
              </a:rPr>
              <a:t> </a:t>
            </a:r>
            <a:r>
              <a:rPr lang="ro-RO" sz="2000" dirty="0"/>
              <a:t>și probabil </a:t>
            </a:r>
            <a:r>
              <a:rPr lang="ro-RO" sz="2000" b="1" dirty="0">
                <a:solidFill>
                  <a:srgbClr val="FF0000"/>
                </a:solidFill>
              </a:rPr>
              <a:t>Fecioara</a:t>
            </a:r>
            <a:r>
              <a:rPr lang="ro-RO" sz="2000" dirty="0">
                <a:solidFill>
                  <a:srgbClr val="FF0000"/>
                </a:solidFill>
              </a:rPr>
              <a:t> </a:t>
            </a:r>
            <a:r>
              <a:rPr lang="ro-RO" sz="2000" dirty="0"/>
              <a:t>și </a:t>
            </a:r>
            <a:r>
              <a:rPr lang="ro-RO" sz="2000" b="1" dirty="0">
                <a:solidFill>
                  <a:srgbClr val="FF0000"/>
                </a:solidFill>
              </a:rPr>
              <a:t>Berbecul</a:t>
            </a:r>
          </a:p>
          <a:p>
            <a:endParaRPr lang="ro-RO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867150" cy="50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7512" y="6399440"/>
            <a:ext cx="1874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dirty="0">
                <a:hlinkClick r:id="rId3"/>
              </a:rPr>
              <a:t>http://goo.gl/BqejmG</a:t>
            </a:r>
            <a:r>
              <a:rPr lang="ro-R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70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Câteva exemple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 descr="C:\Users\user\AppData\Local\Temp\20180107_15164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" y="1800014"/>
            <a:ext cx="2590800" cy="46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20180107_151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00" y="1705592"/>
            <a:ext cx="4064786" cy="22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AppData\Local\Temp\20180107_151640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9887"/>
            <a:ext cx="3071813" cy="54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55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</Template>
  <TotalTime>2484</TotalTime>
  <Words>1302</Words>
  <Application>Microsoft Office PowerPoint</Application>
  <PresentationFormat>Expunere pe ecran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Celest</vt:lpstr>
      <vt:lpstr>Astronomia în cultură</vt:lpstr>
      <vt:lpstr>Când și unde au apărut?</vt:lpstr>
      <vt:lpstr>Unde este ursul?</vt:lpstr>
      <vt:lpstr>Ursa Mare, Carul Mare</vt:lpstr>
      <vt:lpstr>Primele mărturii scrise</vt:lpstr>
      <vt:lpstr>Evoluția constelațiilor</vt:lpstr>
      <vt:lpstr>Faza pictografică</vt:lpstr>
      <vt:lpstr>Faza pietrelor de hotar</vt:lpstr>
      <vt:lpstr>Câteva exemple</vt:lpstr>
      <vt:lpstr>Faza celor 3 stele</vt:lpstr>
      <vt:lpstr>Faza MUL.APIN</vt:lpstr>
      <vt:lpstr>Constelații babiloniene</vt:lpstr>
      <vt:lpstr>Faza jurnalelor astrometrice</vt:lpstr>
      <vt:lpstr>Zodiacul de la Dendera</vt:lpstr>
      <vt:lpstr>Faza transmiterii informației</vt:lpstr>
      <vt:lpstr>Nori, nu stele</vt:lpstr>
      <vt:lpstr>Cine a creat primele constelații?</vt:lpstr>
      <vt:lpstr>O sinteză din mai multe surse</vt:lpstr>
      <vt:lpstr>Finalizarea procesului</vt:lpstr>
      <vt:lpstr>Multe fețe ale cerului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Astronomia vizualului între necesitate și curiozitate</dc:title>
  <dc:creator>Marc Frincu</dc:creator>
  <cp:lastModifiedBy>Marc Frincu</cp:lastModifiedBy>
  <cp:revision>209</cp:revision>
  <dcterms:created xsi:type="dcterms:W3CDTF">2016-10-21T18:07:47Z</dcterms:created>
  <dcterms:modified xsi:type="dcterms:W3CDTF">2019-10-03T16:14:07Z</dcterms:modified>
</cp:coreProperties>
</file>