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1"/>
  </p:notesMasterIdLst>
  <p:sldIdLst>
    <p:sldId id="257" r:id="rId2"/>
    <p:sldId id="268" r:id="rId3"/>
    <p:sldId id="271" r:id="rId4"/>
    <p:sldId id="270" r:id="rId5"/>
    <p:sldId id="272" r:id="rId6"/>
    <p:sldId id="273" r:id="rId7"/>
    <p:sldId id="275" r:id="rId8"/>
    <p:sldId id="276" r:id="rId9"/>
    <p:sldId id="274" r:id="rId10"/>
    <p:sldId id="277" r:id="rId11"/>
    <p:sldId id="278" r:id="rId12"/>
    <p:sldId id="279" r:id="rId13"/>
    <p:sldId id="280" r:id="rId14"/>
    <p:sldId id="286" r:id="rId15"/>
    <p:sldId id="281" r:id="rId16"/>
    <p:sldId id="282" r:id="rId17"/>
    <p:sldId id="283" r:id="rId18"/>
    <p:sldId id="287" r:id="rId19"/>
    <p:sldId id="28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66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C0D9A5-9710-4260-B2E1-910F8D5DEB51}" type="datetimeFigureOut">
              <a:rPr lang="en-US" smtClean="0"/>
              <a:t>10/3/2019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1E1BA0-3027-410B-BB78-35FF984D2A2D}" type="slidenum">
              <a:rPr lang="en-US" smtClean="0"/>
              <a:t>‹#›</a:t>
            </a:fld>
            <a:endParaRPr lang="en-US"/>
          </a:p>
        </p:txBody>
      </p:sp>
    </p:spTree>
    <p:extLst>
      <p:ext uri="{BB962C8B-B14F-4D97-AF65-F5344CB8AC3E}">
        <p14:creationId xmlns:p14="http://schemas.microsoft.com/office/powerpoint/2010/main" val="437810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ro-RO"/>
              <a:t>Faceți clic pentru a edita stilul de titlu coordonator</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a:t>Faceți clic pentru a edita stilul de subtitlu coordonator</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a:xfrm>
            <a:off x="2743973" y="5870576"/>
            <a:ext cx="3932137" cy="377825"/>
          </a:xfrm>
        </p:spPr>
        <p:txBody>
          <a:bodyPr/>
          <a:lstStyle/>
          <a:p>
            <a:endParaRPr lang="en-US"/>
          </a:p>
        </p:txBody>
      </p:sp>
      <p:sp>
        <p:nvSpPr>
          <p:cNvPr id="6" name="Slide Number Placeholder 5"/>
          <p:cNvSpPr>
            <a:spLocks noGrp="1"/>
          </p:cNvSpPr>
          <p:nvPr>
            <p:ph type="sldNum" sz="quarter" idx="12"/>
          </p:nvPr>
        </p:nvSpPr>
        <p:spPr>
          <a:xfrm>
            <a:off x="8040685" y="5870576"/>
            <a:ext cx="417516" cy="377825"/>
          </a:xfrm>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54950473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ine panoramică cu legendă">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ro-RO"/>
              <a:t>Faceți clic pe pictogramă pentru a adăuga o imagine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4E010899-546F-4DE3-80D7-76BD45CF5607}" type="datetime1">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379619895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u și legendă">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83979672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cu legendă">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ro-RO"/>
              <a:t>Faceți clic pentru a edita stilul de titlu coordonator</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191072742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de vizită">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98077235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t carte de vizită">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ro-RO"/>
              <a:t>Faceți clic pentru a edita stilul de titlu coordonator</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ro-RO"/>
              <a:t>Faceţi clic pentru a edita Master stiluri text</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368888975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devărat sau fals">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ro-RO"/>
              <a:t>Faceți clic pentru a edita stilul de titlu coordonator</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ro-RO"/>
              <a:t>Faceţi clic pentru a edita Master stiluri text</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241531198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ncho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368554423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208754997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ro-RO"/>
              <a:t>Faceți clic pentru a edita stilul de titlu coordonator</a:t>
            </a:r>
            <a:endParaRPr lang="en-US" dirty="0"/>
          </a:p>
        </p:txBody>
      </p:sp>
      <p:sp>
        <p:nvSpPr>
          <p:cNvPr id="3" name="Content Placeholder 2"/>
          <p:cNvSpPr>
            <a:spLocks noGrp="1"/>
          </p:cNvSpPr>
          <p:nvPr>
            <p:ph idx="1"/>
          </p:nvPr>
        </p:nvSpPr>
        <p:spPr/>
        <p:txBody>
          <a:bodyPr anchor="ct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108074364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4E010899-546F-4DE3-80D7-76BD45CF5607}" type="datetime1">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424338300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4E010899-546F-4DE3-80D7-76BD45CF5607}" type="datetime1">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187999768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4E010899-546F-4DE3-80D7-76BD45CF5607}" type="datetime1">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273990706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4E010899-546F-4DE3-80D7-76BD45CF5607}" type="datetime1">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140884644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4E010899-546F-4DE3-80D7-76BD45CF5607}" type="datetime1">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417564031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ro-RO"/>
              <a:t>Faceți clic pentru a edita stilul de titlu coordonator</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4E010899-546F-4DE3-80D7-76BD45CF5607}" type="datetime1">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300277492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ro-RO"/>
              <a:t>Faceți clic pentru a edita stilul de titlu coordonator</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ro-RO"/>
              <a:t>Faceți clic pe pictogramă pentru a adăuga o imagine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4E010899-546F-4DE3-80D7-76BD45CF5607}" type="datetime1">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B46BE-3D84-4577-9CE6-3852D91721B9}" type="slidenum">
              <a:rPr lang="en-US" smtClean="0"/>
              <a:t>‹#›</a:t>
            </a:fld>
            <a:endParaRPr lang="en-US"/>
          </a:p>
        </p:txBody>
      </p:sp>
    </p:spTree>
    <p:extLst>
      <p:ext uri="{BB962C8B-B14F-4D97-AF65-F5344CB8AC3E}">
        <p14:creationId xmlns:p14="http://schemas.microsoft.com/office/powerpoint/2010/main" val="175776644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E010899-546F-4DE3-80D7-76BD45CF5607}" type="datetime1">
              <a:rPr lang="en-US" smtClean="0"/>
              <a:t>10/3/2019</a:t>
            </a:fld>
            <a:endParaRPr lang="en-U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7AB46BE-3D84-4577-9CE6-3852D91721B9}" type="slidenum">
              <a:rPr lang="en-US" smtClean="0"/>
              <a:t>‹#›</a:t>
            </a:fld>
            <a:endParaRPr lang="en-US"/>
          </a:p>
        </p:txBody>
      </p:sp>
    </p:spTree>
    <p:extLst>
      <p:ext uri="{BB962C8B-B14F-4D97-AF65-F5344CB8AC3E}">
        <p14:creationId xmlns:p14="http://schemas.microsoft.com/office/powerpoint/2010/main" val="3954410524"/>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rc.frincu@e-uvt.ro"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829761"/>
          </a:xfrm>
        </p:spPr>
        <p:txBody>
          <a:bodyPr/>
          <a:lstStyle/>
          <a:p>
            <a:r>
              <a:rPr lang="en-US" dirty="0" err="1"/>
              <a:t>Astronomia</a:t>
            </a:r>
            <a:r>
              <a:rPr lang="en-US" dirty="0"/>
              <a:t> </a:t>
            </a:r>
            <a:r>
              <a:rPr lang="ro-RO" dirty="0"/>
              <a:t>în cultură</a:t>
            </a:r>
            <a:endParaRPr lang="en-US" dirty="0"/>
          </a:p>
        </p:txBody>
      </p:sp>
      <p:sp>
        <p:nvSpPr>
          <p:cNvPr id="3" name="Subtitle 2"/>
          <p:cNvSpPr>
            <a:spLocks noGrp="1"/>
          </p:cNvSpPr>
          <p:nvPr>
            <p:ph type="subTitle" idx="1"/>
          </p:nvPr>
        </p:nvSpPr>
        <p:spPr>
          <a:xfrm>
            <a:off x="1981200" y="2514600"/>
            <a:ext cx="6400800" cy="2286000"/>
          </a:xfrm>
        </p:spPr>
        <p:txBody>
          <a:bodyPr>
            <a:normAutofit fontScale="55000" lnSpcReduction="20000"/>
          </a:bodyPr>
          <a:lstStyle/>
          <a:p>
            <a:pPr algn="ctr"/>
            <a:r>
              <a:rPr lang="ro-RO" sz="3300" dirty="0">
                <a:solidFill>
                  <a:srgbClr val="0070C0"/>
                </a:solidFill>
              </a:rPr>
              <a:t>Măsurarea timpului: </a:t>
            </a:r>
          </a:p>
          <a:p>
            <a:pPr algn="ctr"/>
            <a:r>
              <a:rPr lang="ro-RO" sz="3300" dirty="0">
                <a:solidFill>
                  <a:srgbClr val="0070C0"/>
                </a:solidFill>
              </a:rPr>
              <a:t>de la Soare și Lună la calendar</a:t>
            </a:r>
          </a:p>
          <a:p>
            <a:endParaRPr lang="ro-RO" dirty="0"/>
          </a:p>
          <a:p>
            <a:pPr algn="r"/>
            <a:r>
              <a:rPr lang="ro-RO" sz="1800" dirty="0"/>
              <a:t>Conf. Dr. </a:t>
            </a:r>
            <a:r>
              <a:rPr lang="ro-RO" sz="1800" b="1" dirty="0"/>
              <a:t>Marc Eduard FRÎNCU</a:t>
            </a:r>
          </a:p>
          <a:p>
            <a:pPr algn="r"/>
            <a:r>
              <a:rPr lang="ro-RO" sz="1800" dirty="0"/>
              <a:t>Facultatea de Matematică și Informatică</a:t>
            </a:r>
          </a:p>
          <a:p>
            <a:pPr algn="r"/>
            <a:r>
              <a:rPr lang="ro-RO" sz="1800" dirty="0"/>
              <a:t>Departamentul de Informatică</a:t>
            </a:r>
          </a:p>
          <a:p>
            <a:pPr algn="r"/>
            <a:r>
              <a:rPr lang="ro-RO" sz="1800" dirty="0"/>
              <a:t>Universitatea de Vest Timișoara</a:t>
            </a:r>
          </a:p>
          <a:p>
            <a:pPr algn="r"/>
            <a:r>
              <a:rPr lang="ro-RO" sz="1800" dirty="0"/>
              <a:t>Email: </a:t>
            </a:r>
            <a:r>
              <a:rPr lang="ro-RO" sz="1800" dirty="0">
                <a:hlinkClick r:id="rId2"/>
              </a:rPr>
              <a:t>marc.frincu@e-uvt.ro</a:t>
            </a:r>
            <a:r>
              <a:rPr lang="ro-RO" sz="1800" dirty="0"/>
              <a:t> </a:t>
            </a:r>
            <a:endParaRPr lang="en-US" sz="1800" dirty="0"/>
          </a:p>
        </p:txBody>
      </p:sp>
      <p:sp>
        <p:nvSpPr>
          <p:cNvPr id="4" name="Slide Number Placeholder 3"/>
          <p:cNvSpPr>
            <a:spLocks noGrp="1"/>
          </p:cNvSpPr>
          <p:nvPr>
            <p:ph type="sldNum" sz="quarter" idx="12"/>
          </p:nvPr>
        </p:nvSpPr>
        <p:spPr/>
        <p:txBody>
          <a:bodyPr/>
          <a:lstStyle/>
          <a:p>
            <a:fld id="{BF737B39-1C0C-4290-9996-18289C5501AF}" type="slidenum">
              <a:rPr lang="en-US" smtClean="0"/>
              <a:t>1</a:t>
            </a:fld>
            <a:endParaRPr lang="en-US"/>
          </a:p>
        </p:txBody>
      </p:sp>
    </p:spTree>
    <p:extLst>
      <p:ext uri="{BB962C8B-B14F-4D97-AF65-F5344CB8AC3E}">
        <p14:creationId xmlns:p14="http://schemas.microsoft.com/office/powerpoint/2010/main" val="2694242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Calendare</a:t>
            </a:r>
            <a:r>
              <a:rPr lang="en-US" dirty="0"/>
              <a:t> </a:t>
            </a:r>
            <a:r>
              <a:rPr lang="en-US" dirty="0" err="1"/>
              <a:t>pe</a:t>
            </a:r>
            <a:r>
              <a:rPr lang="en-US" dirty="0"/>
              <a:t> glob</a:t>
            </a:r>
          </a:p>
        </p:txBody>
      </p:sp>
      <p:sp>
        <p:nvSpPr>
          <p:cNvPr id="3" name="Content Placeholder 2"/>
          <p:cNvSpPr>
            <a:spLocks noGrp="1"/>
          </p:cNvSpPr>
          <p:nvPr>
            <p:ph idx="1"/>
          </p:nvPr>
        </p:nvSpPr>
        <p:spPr/>
        <p:txBody>
          <a:bodyPr>
            <a:normAutofit/>
          </a:bodyPr>
          <a:lstStyle/>
          <a:p>
            <a:endParaRPr lang="ro-RO" dirty="0"/>
          </a:p>
          <a:p>
            <a:endParaRPr lang="ro-RO" dirty="0"/>
          </a:p>
          <a:p>
            <a:pPr lvl="2"/>
            <a:endParaRPr lang="ro-RO" b="1" dirty="0"/>
          </a:p>
        </p:txBody>
      </p:sp>
      <p:sp>
        <p:nvSpPr>
          <p:cNvPr id="4" name="Slide Number Placeholder 3"/>
          <p:cNvSpPr>
            <a:spLocks noGrp="1"/>
          </p:cNvSpPr>
          <p:nvPr>
            <p:ph type="sldNum" sz="quarter" idx="12"/>
          </p:nvPr>
        </p:nvSpPr>
        <p:spPr/>
        <p:txBody>
          <a:bodyPr/>
          <a:lstStyle/>
          <a:p>
            <a:fld id="{57AB46BE-3D84-4577-9CE6-3852D91721B9}" type="slidenum">
              <a:rPr lang="en-US" smtClean="0"/>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574051618"/>
              </p:ext>
            </p:extLst>
          </p:nvPr>
        </p:nvGraphicFramePr>
        <p:xfrm>
          <a:off x="1447800" y="1859279"/>
          <a:ext cx="6096000" cy="4389120"/>
        </p:xfrm>
        <a:graphic>
          <a:graphicData uri="http://schemas.openxmlformats.org/drawingml/2006/table">
            <a:tbl>
              <a:tblPr firstRow="1" bandRow="1">
                <a:tableStyleId>{2D5ABB26-0587-4C30-8999-92F81FD0307C}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ro-RO" sz="2400" b="1" dirty="0"/>
                        <a:t>În uz</a:t>
                      </a:r>
                    </a:p>
                    <a:p>
                      <a:endParaRPr lang="ro-RO" sz="2400" b="1" dirty="0"/>
                    </a:p>
                    <a:p>
                      <a:pPr marL="285750" lvl="0" indent="-285750">
                        <a:buFont typeface="Arial" panose="020B0604020202020204" pitchFamily="34" charset="0"/>
                        <a:buChar char="•"/>
                      </a:pPr>
                      <a:r>
                        <a:rPr lang="ro-RO" dirty="0"/>
                        <a:t>Calendarul Iulian</a:t>
                      </a:r>
                    </a:p>
                    <a:p>
                      <a:pPr marL="742950" lvl="1" indent="-285750">
                        <a:buFont typeface="Arial" panose="020B0604020202020204" pitchFamily="34" charset="0"/>
                        <a:buChar char="•"/>
                      </a:pPr>
                      <a:r>
                        <a:rPr lang="ro-RO" b="1" dirty="0"/>
                        <a:t>Solar</a:t>
                      </a:r>
                    </a:p>
                    <a:p>
                      <a:pPr marL="285750" lvl="0" indent="-285750">
                        <a:buFont typeface="Arial" panose="020B0604020202020204" pitchFamily="34" charset="0"/>
                        <a:buChar char="•"/>
                      </a:pPr>
                      <a:r>
                        <a:rPr lang="ro-RO" dirty="0"/>
                        <a:t>Calendarul Gregorian</a:t>
                      </a:r>
                    </a:p>
                    <a:p>
                      <a:pPr marL="742950" lvl="1" indent="-285750">
                        <a:buFont typeface="Arial" panose="020B0604020202020204" pitchFamily="34" charset="0"/>
                        <a:buChar char="•"/>
                      </a:pPr>
                      <a:r>
                        <a:rPr lang="ro-RO" b="1" dirty="0"/>
                        <a:t>Solar</a:t>
                      </a:r>
                    </a:p>
                    <a:p>
                      <a:pPr marL="285750" lvl="0" indent="-285750">
                        <a:buFont typeface="Arial" panose="020B0604020202020204" pitchFamily="34" charset="0"/>
                        <a:buChar char="•"/>
                      </a:pPr>
                      <a:r>
                        <a:rPr lang="ro-RO" dirty="0"/>
                        <a:t>Calendar evreiesc</a:t>
                      </a:r>
                    </a:p>
                    <a:p>
                      <a:pPr marL="742950" lvl="1" indent="-285750">
                        <a:buFont typeface="Arial" panose="020B0604020202020204" pitchFamily="34" charset="0"/>
                        <a:buChar char="•"/>
                      </a:pPr>
                      <a:r>
                        <a:rPr lang="ro-RO" b="1" dirty="0"/>
                        <a:t>Lunisolar</a:t>
                      </a:r>
                    </a:p>
                    <a:p>
                      <a:pPr marL="285750" lvl="0" indent="-285750">
                        <a:buFont typeface="Arial" panose="020B0604020202020204" pitchFamily="34" charset="0"/>
                        <a:buChar char="•"/>
                      </a:pPr>
                      <a:r>
                        <a:rPr lang="ro-RO" dirty="0"/>
                        <a:t>Calendarul musulman</a:t>
                      </a:r>
                    </a:p>
                    <a:p>
                      <a:pPr marL="742950" lvl="1" indent="-285750">
                        <a:buFont typeface="Arial" panose="020B0604020202020204" pitchFamily="34" charset="0"/>
                        <a:buChar char="•"/>
                      </a:pPr>
                      <a:r>
                        <a:rPr lang="ro-RO" b="1" dirty="0"/>
                        <a:t>Lunar</a:t>
                      </a:r>
                    </a:p>
                    <a:p>
                      <a:pPr marL="285750" lvl="0" indent="-285750">
                        <a:buFont typeface="Arial" panose="020B0604020202020204" pitchFamily="34" charset="0"/>
                        <a:buChar char="•"/>
                      </a:pPr>
                      <a:r>
                        <a:rPr lang="ro-RO" dirty="0"/>
                        <a:t>Calendarul chinezesc</a:t>
                      </a:r>
                    </a:p>
                    <a:p>
                      <a:pPr marL="742950" lvl="1" indent="-285750">
                        <a:buFont typeface="Arial" panose="020B0604020202020204" pitchFamily="34" charset="0"/>
                        <a:buChar char="•"/>
                      </a:pPr>
                      <a:r>
                        <a:rPr lang="ro-RO" b="1" dirty="0"/>
                        <a:t>Lunisolar</a:t>
                      </a:r>
                    </a:p>
                    <a:p>
                      <a:pPr marL="285750" lvl="0" indent="-285750">
                        <a:buFont typeface="Arial" panose="020B0604020202020204" pitchFamily="34" charset="0"/>
                        <a:buChar char="•"/>
                      </a:pPr>
                      <a:r>
                        <a:rPr lang="ro-RO" dirty="0"/>
                        <a:t>Calendarul indian</a:t>
                      </a:r>
                    </a:p>
                    <a:p>
                      <a:pPr marL="742950" lvl="1" indent="-285750">
                        <a:buFont typeface="Arial" panose="020B0604020202020204" pitchFamily="34" charset="0"/>
                        <a:buChar char="•"/>
                      </a:pPr>
                      <a:r>
                        <a:rPr lang="ro-RO" b="1" dirty="0"/>
                        <a:t>Lunisolar</a:t>
                      </a:r>
                    </a:p>
                    <a:p>
                      <a:endParaRPr lang="en-US" dirty="0"/>
                    </a:p>
                  </a:txBody>
                  <a:tcPr/>
                </a:tc>
                <a:tc>
                  <a:txBody>
                    <a:bodyPr/>
                    <a:lstStyle/>
                    <a:p>
                      <a:r>
                        <a:rPr lang="en-US" sz="2400" b="1" dirty="0" err="1"/>
                        <a:t>Disp</a:t>
                      </a:r>
                      <a:r>
                        <a:rPr lang="ro-RO" sz="2400" b="1" dirty="0"/>
                        <a:t>ărute</a:t>
                      </a:r>
                    </a:p>
                    <a:p>
                      <a:endParaRPr lang="ro-RO" sz="2400" b="1" dirty="0"/>
                    </a:p>
                    <a:p>
                      <a:pPr marL="285750" lvl="0" indent="-285750">
                        <a:buFont typeface="Arial" panose="020B0604020202020204" pitchFamily="34" charset="0"/>
                        <a:buChar char="•"/>
                      </a:pPr>
                      <a:r>
                        <a:rPr lang="ro-RO" dirty="0"/>
                        <a:t>Calendarul mayaș</a:t>
                      </a:r>
                    </a:p>
                    <a:p>
                      <a:pPr marL="285750" lvl="0" indent="-285750">
                        <a:buFont typeface="Arial" panose="020B0604020202020204" pitchFamily="34" charset="0"/>
                        <a:buChar char="•"/>
                      </a:pPr>
                      <a:r>
                        <a:rPr lang="ro-RO" dirty="0"/>
                        <a:t>Calendarul aztec</a:t>
                      </a:r>
                    </a:p>
                    <a:p>
                      <a:pPr marL="285750" lvl="0" indent="-285750">
                        <a:buFont typeface="Arial" panose="020B0604020202020204" pitchFamily="34" charset="0"/>
                        <a:buChar char="•"/>
                      </a:pPr>
                      <a:r>
                        <a:rPr lang="ro-RO" dirty="0"/>
                        <a:t>Calendarul dacic </a:t>
                      </a:r>
                      <a:r>
                        <a:rPr lang="ro-RO" dirty="0">
                          <a:solidFill>
                            <a:srgbClr val="FF0000"/>
                          </a:solidFill>
                        </a:rPr>
                        <a:t>(?!)</a:t>
                      </a:r>
                    </a:p>
                    <a:p>
                      <a:pPr marL="285750" lvl="0" indent="-285750">
                        <a:buFont typeface="Arial" panose="020B0604020202020204" pitchFamily="34" charset="0"/>
                        <a:buChar char="•"/>
                      </a:pPr>
                      <a:r>
                        <a:rPr lang="ro-RO" dirty="0"/>
                        <a:t>Calendarul minoan</a:t>
                      </a:r>
                    </a:p>
                    <a:p>
                      <a:pPr marL="285750" lvl="0" indent="-285750">
                        <a:buFont typeface="Arial" panose="020B0604020202020204" pitchFamily="34" charset="0"/>
                        <a:buChar char="•"/>
                      </a:pPr>
                      <a:r>
                        <a:rPr lang="ro-RO" dirty="0"/>
                        <a:t>Calendarul egiptean</a:t>
                      </a:r>
                    </a:p>
                    <a:p>
                      <a:pPr marL="285750" lvl="0" indent="-285750">
                        <a:buFont typeface="Arial" panose="020B0604020202020204" pitchFamily="34" charset="0"/>
                        <a:buChar char="•"/>
                      </a:pPr>
                      <a:r>
                        <a:rPr lang="ro-RO" dirty="0"/>
                        <a:t>Calendarul Pueblo</a:t>
                      </a:r>
                    </a:p>
                    <a:p>
                      <a:pPr lvl="1"/>
                      <a:r>
                        <a:rPr lang="ro-RO" dirty="0"/>
                        <a:t>...</a:t>
                      </a:r>
                    </a:p>
                    <a:p>
                      <a:endParaRPr lang="en-US"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22361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Calendarul Iulian</a:t>
            </a:r>
            <a:endParaRPr lang="en-US" dirty="0"/>
          </a:p>
        </p:txBody>
      </p:sp>
      <p:sp>
        <p:nvSpPr>
          <p:cNvPr id="3" name="Content Placeholder 2"/>
          <p:cNvSpPr>
            <a:spLocks noGrp="1"/>
          </p:cNvSpPr>
          <p:nvPr>
            <p:ph idx="1"/>
          </p:nvPr>
        </p:nvSpPr>
        <p:spPr>
          <a:xfrm>
            <a:off x="457200" y="1752600"/>
            <a:ext cx="8229600" cy="4724400"/>
          </a:xfrm>
        </p:spPr>
        <p:txBody>
          <a:bodyPr>
            <a:normAutofit fontScale="92500" lnSpcReduction="20000"/>
          </a:bodyPr>
          <a:lstStyle/>
          <a:p>
            <a:r>
              <a:rPr lang="ro-RO" dirty="0"/>
              <a:t>Introdus de Iulius Cezar în 46 î.Hr.</a:t>
            </a:r>
          </a:p>
          <a:p>
            <a:r>
              <a:rPr lang="ro-RO" b="1" dirty="0"/>
              <a:t>Calendar solar</a:t>
            </a:r>
            <a:r>
              <a:rPr lang="ro-RO" dirty="0"/>
              <a:t> cu luni de lungime fixă</a:t>
            </a:r>
          </a:p>
          <a:p>
            <a:r>
              <a:rPr lang="ro-RO" dirty="0"/>
              <a:t>La fiecare patru ani se adauga o zi în plus pentru a menține legătura cu anul tropic</a:t>
            </a:r>
          </a:p>
          <a:p>
            <a:pPr lvl="1"/>
            <a:r>
              <a:rPr lang="ro-RO" dirty="0"/>
              <a:t>Anii iulieni au 365, respectiv 366 zile</a:t>
            </a:r>
          </a:p>
          <a:p>
            <a:r>
              <a:rPr lang="ro-RO" dirty="0"/>
              <a:t>Anul 45 î.Hr – </a:t>
            </a:r>
            <a:r>
              <a:rPr lang="ro-RO" i="1" dirty="0"/>
              <a:t>anul confuziei </a:t>
            </a:r>
            <a:r>
              <a:rPr lang="ro-RO" dirty="0"/>
              <a:t>datorită trecerii la noul calendar și eliminării celui lunar</a:t>
            </a:r>
          </a:p>
          <a:p>
            <a:r>
              <a:rPr lang="ro-RO" dirty="0"/>
              <a:t>Sistemul de numerotare a zilelor își are </a:t>
            </a:r>
            <a:r>
              <a:rPr lang="ro-RO" b="1" dirty="0"/>
              <a:t>originea în perioada fondării Romei</a:t>
            </a:r>
            <a:r>
              <a:rPr lang="ro-RO" dirty="0"/>
              <a:t> de către Romulus în 735 î.Hr.</a:t>
            </a:r>
          </a:p>
          <a:p>
            <a:pPr lvl="1"/>
            <a:r>
              <a:rPr lang="ro-RO" dirty="0"/>
              <a:t>Romulus a numit cele 10 luni cu denumiri pe care le folosim și în prezent. </a:t>
            </a:r>
          </a:p>
          <a:p>
            <a:pPr lvl="2"/>
            <a:r>
              <a:rPr lang="ro-RO" dirty="0"/>
              <a:t>Primele patru au fost denumite: </a:t>
            </a:r>
            <a:r>
              <a:rPr lang="ro-RO" b="1" dirty="0"/>
              <a:t>Martis</a:t>
            </a:r>
            <a:r>
              <a:rPr lang="ro-RO" dirty="0"/>
              <a:t> (zeul războiului), </a:t>
            </a:r>
            <a:r>
              <a:rPr lang="ro-RO" b="1" dirty="0"/>
              <a:t>Aprilis</a:t>
            </a:r>
            <a:r>
              <a:rPr lang="ro-RO" dirty="0"/>
              <a:t>, </a:t>
            </a:r>
            <a:r>
              <a:rPr lang="ro-RO" b="1" dirty="0"/>
              <a:t>Maius</a:t>
            </a:r>
            <a:r>
              <a:rPr lang="ro-RO" dirty="0"/>
              <a:t> (zeitate locală) și </a:t>
            </a:r>
            <a:r>
              <a:rPr lang="ro-RO" b="1" dirty="0"/>
              <a:t>Junius</a:t>
            </a:r>
            <a:r>
              <a:rPr lang="ro-RO" dirty="0"/>
              <a:t> (regina zeilor romani)</a:t>
            </a:r>
          </a:p>
          <a:p>
            <a:pPr lvl="2"/>
            <a:r>
              <a:rPr lang="ro-RO" dirty="0"/>
              <a:t>Ultimele 6 au fost denumite pur și simplu luna a cincea (</a:t>
            </a:r>
            <a:r>
              <a:rPr lang="ro-RO" b="1" dirty="0"/>
              <a:t>Quintilis</a:t>
            </a:r>
            <a:r>
              <a:rPr lang="ro-RO" dirty="0"/>
              <a:t>), a șasea (</a:t>
            </a:r>
            <a:r>
              <a:rPr lang="ro-RO" b="1" dirty="0"/>
              <a:t>Sextilis</a:t>
            </a:r>
            <a:r>
              <a:rPr lang="ro-RO" dirty="0"/>
              <a:t>)), a șaptea (</a:t>
            </a:r>
            <a:r>
              <a:rPr lang="ro-RO" b="1" dirty="0"/>
              <a:t>September</a:t>
            </a:r>
            <a:r>
              <a:rPr lang="ro-RO" dirty="0"/>
              <a:t>), a opta (</a:t>
            </a:r>
            <a:r>
              <a:rPr lang="ro-RO" b="1" dirty="0"/>
              <a:t>October</a:t>
            </a:r>
            <a:r>
              <a:rPr lang="ro-RO" dirty="0"/>
              <a:t>), a noua (</a:t>
            </a:r>
            <a:r>
              <a:rPr lang="ro-RO" b="1" dirty="0"/>
              <a:t>November</a:t>
            </a:r>
            <a:r>
              <a:rPr lang="ro-RO" dirty="0"/>
              <a:t>) și a zecea (December)</a:t>
            </a:r>
          </a:p>
          <a:p>
            <a:pPr lvl="2"/>
            <a:r>
              <a:rPr lang="ro-RO" dirty="0"/>
              <a:t>Succesorul lui Romulus, Numa Pompilius a adăugat două luni noi: </a:t>
            </a:r>
            <a:r>
              <a:rPr lang="ro-RO" b="1" dirty="0"/>
              <a:t>Januarius</a:t>
            </a:r>
            <a:r>
              <a:rPr lang="ro-RO" dirty="0"/>
              <a:t> și </a:t>
            </a:r>
            <a:r>
              <a:rPr lang="ro-RO" b="1" dirty="0"/>
              <a:t>Februarius</a:t>
            </a:r>
          </a:p>
          <a:p>
            <a:pPr lvl="2"/>
            <a:r>
              <a:rPr lang="ro-RO" dirty="0"/>
              <a:t>Cezar </a:t>
            </a:r>
            <a:r>
              <a:rPr lang="ro-RO" b="1" dirty="0"/>
              <a:t>a mutat anul nou </a:t>
            </a:r>
            <a:r>
              <a:rPr lang="ro-RO" dirty="0"/>
              <a:t>din martie în </a:t>
            </a:r>
            <a:r>
              <a:rPr lang="ro-RO" b="1" dirty="0"/>
              <a:t>ianuarie</a:t>
            </a:r>
            <a:r>
              <a:rPr lang="ro-RO" dirty="0"/>
              <a:t> ducându-l mai aproape de solstițiul de iarnă decât de echinocțiul de primăvară, redenumind în același timp luna </a:t>
            </a:r>
            <a:r>
              <a:rPr lang="ro-RO" b="1" dirty="0"/>
              <a:t>Quintilius</a:t>
            </a:r>
            <a:r>
              <a:rPr lang="ro-RO" dirty="0"/>
              <a:t> în </a:t>
            </a:r>
            <a:r>
              <a:rPr lang="ro-RO" b="1" dirty="0"/>
              <a:t>Julius</a:t>
            </a:r>
            <a:r>
              <a:rPr lang="ro-RO" dirty="0"/>
              <a:t> după numele său</a:t>
            </a:r>
          </a:p>
          <a:p>
            <a:pPr lvl="2"/>
            <a:r>
              <a:rPr lang="ro-RO" dirty="0"/>
              <a:t>În perioada lui Octavian Augustus una Sextilis a fost redenumită în </a:t>
            </a:r>
            <a:r>
              <a:rPr lang="ro-RO" b="1" dirty="0"/>
              <a:t>Augustus</a:t>
            </a:r>
            <a:endParaRPr lang="en-US" b="1" dirty="0"/>
          </a:p>
          <a:p>
            <a:endParaRPr lang="en-US" dirty="0"/>
          </a:p>
        </p:txBody>
      </p:sp>
      <p:sp>
        <p:nvSpPr>
          <p:cNvPr id="4" name="Slide Number Placeholder 3"/>
          <p:cNvSpPr>
            <a:spLocks noGrp="1"/>
          </p:cNvSpPr>
          <p:nvPr>
            <p:ph type="sldNum" sz="quarter" idx="12"/>
          </p:nvPr>
        </p:nvSpPr>
        <p:spPr/>
        <p:txBody>
          <a:bodyPr/>
          <a:lstStyle/>
          <a:p>
            <a:fld id="{57AB46BE-3D84-4577-9CE6-3852D91721B9}" type="slidenum">
              <a:rPr lang="en-US" smtClean="0"/>
              <a:t>11</a:t>
            </a:fld>
            <a:endParaRPr lang="en-US"/>
          </a:p>
        </p:txBody>
      </p:sp>
    </p:spTree>
    <p:extLst>
      <p:ext uri="{BB962C8B-B14F-4D97-AF65-F5344CB8AC3E}">
        <p14:creationId xmlns:p14="http://schemas.microsoft.com/office/powerpoint/2010/main" val="4222976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Zilele săptămânii</a:t>
            </a:r>
            <a:endParaRPr lang="en-US" dirty="0"/>
          </a:p>
        </p:txBody>
      </p:sp>
      <p:sp>
        <p:nvSpPr>
          <p:cNvPr id="4" name="Slide Number Placeholder 3"/>
          <p:cNvSpPr>
            <a:spLocks noGrp="1"/>
          </p:cNvSpPr>
          <p:nvPr>
            <p:ph type="sldNum" sz="quarter" idx="12"/>
          </p:nvPr>
        </p:nvSpPr>
        <p:spPr/>
        <p:txBody>
          <a:bodyPr/>
          <a:lstStyle/>
          <a:p>
            <a:fld id="{57AB46BE-3D84-4577-9CE6-3852D91721B9}" type="slidenum">
              <a:rPr lang="en-US" smtClean="0"/>
              <a:t>12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425855758"/>
              </p:ext>
            </p:extLst>
          </p:nvPr>
        </p:nvGraphicFramePr>
        <p:xfrm>
          <a:off x="685799" y="1905002"/>
          <a:ext cx="8001000" cy="3886197"/>
        </p:xfrm>
        <a:graphic>
          <a:graphicData uri="http://schemas.openxmlformats.org/drawingml/2006/table">
            <a:tbl>
              <a:tblPr firstRow="1" firstCol="1" bandRow="1">
                <a:tableStyleId>{5C22544A-7EE6-4342-B048-85BDC9FD1C3A}</a:tableStyleId>
              </a:tblPr>
              <a:tblGrid>
                <a:gridCol w="1149537">
                  <a:extLst>
                    <a:ext uri="{9D8B030D-6E8A-4147-A177-3AD203B41FA5}">
                      <a16:colId xmlns:a16="http://schemas.microsoft.com/office/drawing/2014/main" val="20000"/>
                    </a:ext>
                  </a:extLst>
                </a:gridCol>
                <a:gridCol w="1150353">
                  <a:extLst>
                    <a:ext uri="{9D8B030D-6E8A-4147-A177-3AD203B41FA5}">
                      <a16:colId xmlns:a16="http://schemas.microsoft.com/office/drawing/2014/main" val="20001"/>
                    </a:ext>
                  </a:extLst>
                </a:gridCol>
                <a:gridCol w="1150353">
                  <a:extLst>
                    <a:ext uri="{9D8B030D-6E8A-4147-A177-3AD203B41FA5}">
                      <a16:colId xmlns:a16="http://schemas.microsoft.com/office/drawing/2014/main" val="20002"/>
                    </a:ext>
                  </a:extLst>
                </a:gridCol>
                <a:gridCol w="1150353">
                  <a:extLst>
                    <a:ext uri="{9D8B030D-6E8A-4147-A177-3AD203B41FA5}">
                      <a16:colId xmlns:a16="http://schemas.microsoft.com/office/drawing/2014/main" val="20003"/>
                    </a:ext>
                  </a:extLst>
                </a:gridCol>
                <a:gridCol w="1150353">
                  <a:extLst>
                    <a:ext uri="{9D8B030D-6E8A-4147-A177-3AD203B41FA5}">
                      <a16:colId xmlns:a16="http://schemas.microsoft.com/office/drawing/2014/main" val="20004"/>
                    </a:ext>
                  </a:extLst>
                </a:gridCol>
                <a:gridCol w="1150353">
                  <a:extLst>
                    <a:ext uri="{9D8B030D-6E8A-4147-A177-3AD203B41FA5}">
                      <a16:colId xmlns:a16="http://schemas.microsoft.com/office/drawing/2014/main" val="20005"/>
                    </a:ext>
                  </a:extLst>
                </a:gridCol>
                <a:gridCol w="1099698">
                  <a:extLst>
                    <a:ext uri="{9D8B030D-6E8A-4147-A177-3AD203B41FA5}">
                      <a16:colId xmlns:a16="http://schemas.microsoft.com/office/drawing/2014/main" val="20006"/>
                    </a:ext>
                  </a:extLst>
                </a:gridCol>
              </a:tblGrid>
              <a:tr h="384021">
                <a:tc rowSpan="2">
                  <a:txBody>
                    <a:bodyPr/>
                    <a:lstStyle/>
                    <a:p>
                      <a:pPr marL="0" marR="0" algn="ctr">
                        <a:lnSpc>
                          <a:spcPct val="150000"/>
                        </a:lnSpc>
                        <a:spcBef>
                          <a:spcPts val="0"/>
                        </a:spcBef>
                        <a:spcAft>
                          <a:spcPts val="0"/>
                        </a:spcAft>
                      </a:pPr>
                      <a:r>
                        <a:rPr lang="ro-RO" sz="1600" kern="50" dirty="0">
                          <a:effectLst/>
                        </a:rPr>
                        <a:t>Obiect ceresc</a:t>
                      </a:r>
                      <a:endParaRPr lang="en-US" sz="2400" kern="50" dirty="0">
                        <a:effectLst/>
                        <a:latin typeface="Times New Roman"/>
                        <a:ea typeface="SimSun"/>
                        <a:cs typeface="Mangal"/>
                      </a:endParaRPr>
                    </a:p>
                  </a:txBody>
                  <a:tcPr marL="68580" marR="68580" marT="0" marB="0"/>
                </a:tc>
                <a:tc gridSpan="3">
                  <a:txBody>
                    <a:bodyPr/>
                    <a:lstStyle/>
                    <a:p>
                      <a:pPr marL="0" marR="0" algn="ctr">
                        <a:lnSpc>
                          <a:spcPct val="150000"/>
                        </a:lnSpc>
                        <a:spcBef>
                          <a:spcPts val="0"/>
                        </a:spcBef>
                        <a:spcAft>
                          <a:spcPts val="0"/>
                        </a:spcAft>
                      </a:pPr>
                      <a:r>
                        <a:rPr lang="ro-RO" sz="1600" kern="50" dirty="0">
                          <a:effectLst/>
                        </a:rPr>
                        <a:t>Zei-planetă</a:t>
                      </a:r>
                      <a:endParaRPr lang="en-US" sz="2400" kern="50" dirty="0">
                        <a:effectLst/>
                        <a:latin typeface="Times New Roman"/>
                        <a:ea typeface="SimSun"/>
                        <a:cs typeface="Mangal"/>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lnSpc>
                          <a:spcPct val="150000"/>
                        </a:lnSpc>
                        <a:spcBef>
                          <a:spcPts val="0"/>
                        </a:spcBef>
                        <a:spcAft>
                          <a:spcPts val="0"/>
                        </a:spcAft>
                      </a:pPr>
                      <a:r>
                        <a:rPr lang="ro-RO" sz="1600" kern="50">
                          <a:effectLst/>
                        </a:rPr>
                        <a:t>Zi a săptămânii</a:t>
                      </a:r>
                      <a:endParaRPr lang="en-US" sz="2400" kern="50">
                        <a:effectLst/>
                        <a:latin typeface="Times New Roman"/>
                        <a:ea typeface="SimSun"/>
                        <a:cs typeface="Mangal"/>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4029">
                <a:tc vMerge="1">
                  <a:txBody>
                    <a:bodyPr/>
                    <a:lstStyle/>
                    <a:p>
                      <a:endParaRPr lang="en-US"/>
                    </a:p>
                  </a:txBody>
                  <a:tcPr/>
                </a:tc>
                <a:tc>
                  <a:txBody>
                    <a:bodyPr/>
                    <a:lstStyle/>
                    <a:p>
                      <a:pPr marL="0" marR="0" algn="ctr">
                        <a:lnSpc>
                          <a:spcPct val="150000"/>
                        </a:lnSpc>
                        <a:spcBef>
                          <a:spcPts val="0"/>
                        </a:spcBef>
                        <a:spcAft>
                          <a:spcPts val="0"/>
                        </a:spcAft>
                      </a:pPr>
                      <a:r>
                        <a:rPr lang="ro-RO" sz="1600" kern="50" dirty="0">
                          <a:effectLst/>
                        </a:rPr>
                        <a:t>Zeu babilonian</a:t>
                      </a:r>
                      <a:endParaRPr lang="en-US" sz="2400" kern="50" dirty="0">
                        <a:effectLst/>
                        <a:latin typeface="Times New Roman"/>
                        <a:ea typeface="SimSun"/>
                        <a:cs typeface="Mangal"/>
                      </a:endParaRPr>
                    </a:p>
                  </a:txBody>
                  <a:tcPr marL="68580" marR="68580" marT="0" marB="0"/>
                </a:tc>
                <a:tc>
                  <a:txBody>
                    <a:bodyPr/>
                    <a:lstStyle/>
                    <a:p>
                      <a:pPr marL="0" marR="0" algn="ctr">
                        <a:lnSpc>
                          <a:spcPct val="150000"/>
                        </a:lnSpc>
                        <a:spcBef>
                          <a:spcPts val="0"/>
                        </a:spcBef>
                        <a:spcAft>
                          <a:spcPts val="0"/>
                        </a:spcAft>
                      </a:pPr>
                      <a:r>
                        <a:rPr lang="ro-RO" sz="1600" kern="50" dirty="0">
                          <a:effectLst/>
                        </a:rPr>
                        <a:t>Zeu roman</a:t>
                      </a:r>
                      <a:endParaRPr lang="en-US" sz="2400" kern="50" dirty="0">
                        <a:effectLst/>
                        <a:latin typeface="Times New Roman"/>
                        <a:ea typeface="SimSun"/>
                        <a:cs typeface="Mangal"/>
                      </a:endParaRPr>
                    </a:p>
                  </a:txBody>
                  <a:tcPr marL="68580" marR="68580" marT="0" marB="0"/>
                </a:tc>
                <a:tc>
                  <a:txBody>
                    <a:bodyPr/>
                    <a:lstStyle/>
                    <a:p>
                      <a:pPr marL="0" marR="0" algn="ctr">
                        <a:lnSpc>
                          <a:spcPct val="150000"/>
                        </a:lnSpc>
                        <a:spcBef>
                          <a:spcPts val="0"/>
                        </a:spcBef>
                        <a:spcAft>
                          <a:spcPts val="0"/>
                        </a:spcAft>
                      </a:pPr>
                      <a:r>
                        <a:rPr lang="ro-RO" sz="1600" kern="50">
                          <a:effectLst/>
                        </a:rPr>
                        <a:t>Zeu</a:t>
                      </a:r>
                      <a:endParaRPr lang="en-US" sz="2400" kern="50">
                        <a:effectLst/>
                      </a:endParaRPr>
                    </a:p>
                    <a:p>
                      <a:pPr marL="0" marR="0" algn="ctr">
                        <a:lnSpc>
                          <a:spcPct val="150000"/>
                        </a:lnSpc>
                        <a:spcBef>
                          <a:spcPts val="0"/>
                        </a:spcBef>
                        <a:spcAft>
                          <a:spcPts val="0"/>
                        </a:spcAft>
                      </a:pPr>
                      <a:r>
                        <a:rPr lang="ro-RO" sz="1600" kern="50">
                          <a:effectLst/>
                        </a:rPr>
                        <a:t>anglo-saxon</a:t>
                      </a:r>
                      <a:endParaRPr lang="en-US" sz="2400" kern="50">
                        <a:effectLst/>
                        <a:latin typeface="Times New Roman"/>
                        <a:ea typeface="SimSun"/>
                        <a:cs typeface="Mangal"/>
                      </a:endParaRPr>
                    </a:p>
                  </a:txBody>
                  <a:tcPr marL="68580" marR="68580" marT="0" marB="0"/>
                </a:tc>
                <a:tc>
                  <a:txBody>
                    <a:bodyPr/>
                    <a:lstStyle/>
                    <a:p>
                      <a:pPr marL="0" marR="0" algn="ctr">
                        <a:lnSpc>
                          <a:spcPct val="150000"/>
                        </a:lnSpc>
                        <a:spcBef>
                          <a:spcPts val="0"/>
                        </a:spcBef>
                        <a:spcAft>
                          <a:spcPts val="0"/>
                        </a:spcAft>
                      </a:pPr>
                      <a:r>
                        <a:rPr lang="ro-RO" sz="1600" kern="50">
                          <a:effectLst/>
                        </a:rPr>
                        <a:t>Denumire în engleză</a:t>
                      </a:r>
                      <a:endParaRPr lang="en-US" sz="2400" kern="50">
                        <a:effectLst/>
                        <a:latin typeface="Times New Roman"/>
                        <a:ea typeface="SimSun"/>
                        <a:cs typeface="Mangal"/>
                      </a:endParaRPr>
                    </a:p>
                  </a:txBody>
                  <a:tcPr marL="68580" marR="68580" marT="0" marB="0"/>
                </a:tc>
                <a:tc>
                  <a:txBody>
                    <a:bodyPr/>
                    <a:lstStyle/>
                    <a:p>
                      <a:pPr marL="0" marR="0" algn="ctr">
                        <a:lnSpc>
                          <a:spcPct val="150000"/>
                        </a:lnSpc>
                        <a:spcBef>
                          <a:spcPts val="0"/>
                        </a:spcBef>
                        <a:spcAft>
                          <a:spcPts val="0"/>
                        </a:spcAft>
                      </a:pPr>
                      <a:r>
                        <a:rPr lang="ro-RO" sz="1600" kern="50">
                          <a:effectLst/>
                        </a:rPr>
                        <a:t>Denumire în franceză</a:t>
                      </a:r>
                      <a:endParaRPr lang="en-US" sz="2400" kern="50">
                        <a:effectLst/>
                        <a:latin typeface="Times New Roman"/>
                        <a:ea typeface="SimSun"/>
                        <a:cs typeface="Mangal"/>
                      </a:endParaRPr>
                    </a:p>
                  </a:txBody>
                  <a:tcPr marL="68580" marR="68580" marT="0" marB="0"/>
                </a:tc>
                <a:tc>
                  <a:txBody>
                    <a:bodyPr/>
                    <a:lstStyle/>
                    <a:p>
                      <a:pPr marL="0" marR="0" algn="ctr">
                        <a:lnSpc>
                          <a:spcPct val="150000"/>
                        </a:lnSpc>
                        <a:spcBef>
                          <a:spcPts val="0"/>
                        </a:spcBef>
                        <a:spcAft>
                          <a:spcPts val="0"/>
                        </a:spcAft>
                      </a:pPr>
                      <a:r>
                        <a:rPr lang="ro-RO" sz="1600" kern="50">
                          <a:effectLst/>
                        </a:rPr>
                        <a:t>Denumire în română</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1"/>
                  </a:ext>
                </a:extLst>
              </a:tr>
              <a:tr h="384021">
                <a:tc>
                  <a:txBody>
                    <a:bodyPr/>
                    <a:lstStyle/>
                    <a:p>
                      <a:pPr marL="0" marR="0" algn="just">
                        <a:lnSpc>
                          <a:spcPct val="150000"/>
                        </a:lnSpc>
                        <a:spcBef>
                          <a:spcPts val="0"/>
                        </a:spcBef>
                        <a:spcAft>
                          <a:spcPts val="0"/>
                        </a:spcAft>
                      </a:pPr>
                      <a:r>
                        <a:rPr lang="ro-RO" sz="1600" kern="50">
                          <a:effectLst/>
                        </a:rPr>
                        <a:t>Soare</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Shamash</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Sol</a:t>
                      </a:r>
                      <a:endParaRPr lang="en-US" sz="2400" kern="50" dirty="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Sun</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Sunday</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Dimanche</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Duminică</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2"/>
                  </a:ext>
                </a:extLst>
              </a:tr>
              <a:tr h="384021">
                <a:tc>
                  <a:txBody>
                    <a:bodyPr/>
                    <a:lstStyle/>
                    <a:p>
                      <a:pPr marL="0" marR="0" algn="just">
                        <a:lnSpc>
                          <a:spcPct val="150000"/>
                        </a:lnSpc>
                        <a:spcBef>
                          <a:spcPts val="0"/>
                        </a:spcBef>
                        <a:spcAft>
                          <a:spcPts val="0"/>
                        </a:spcAft>
                      </a:pPr>
                      <a:r>
                        <a:rPr lang="ro-RO" sz="1600" kern="50">
                          <a:effectLst/>
                        </a:rPr>
                        <a:t>Luna</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Sin</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Luna</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Moon</a:t>
                      </a:r>
                      <a:endParaRPr lang="en-US" sz="2400" kern="50" dirty="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Monday</a:t>
                      </a:r>
                      <a:endParaRPr lang="en-US" sz="2400" kern="50" dirty="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Lundi</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Luni</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3"/>
                  </a:ext>
                </a:extLst>
              </a:tr>
              <a:tr h="384021">
                <a:tc>
                  <a:txBody>
                    <a:bodyPr/>
                    <a:lstStyle/>
                    <a:p>
                      <a:pPr marL="0" marR="0" algn="just">
                        <a:lnSpc>
                          <a:spcPct val="150000"/>
                        </a:lnSpc>
                        <a:spcBef>
                          <a:spcPts val="0"/>
                        </a:spcBef>
                        <a:spcAft>
                          <a:spcPts val="0"/>
                        </a:spcAft>
                      </a:pPr>
                      <a:r>
                        <a:rPr lang="ro-RO" sz="1600" kern="50">
                          <a:effectLst/>
                        </a:rPr>
                        <a:t>Marte</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Nergal</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Mars</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Tiw</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Tuesday</a:t>
                      </a:r>
                      <a:endParaRPr lang="en-US" sz="2400" kern="50" dirty="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Mardi</a:t>
                      </a:r>
                      <a:endParaRPr lang="en-US" sz="2400" kern="50" dirty="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Marți</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4"/>
                  </a:ext>
                </a:extLst>
              </a:tr>
              <a:tr h="384021">
                <a:tc>
                  <a:txBody>
                    <a:bodyPr/>
                    <a:lstStyle/>
                    <a:p>
                      <a:pPr marL="0" marR="0" algn="just">
                        <a:lnSpc>
                          <a:spcPct val="150000"/>
                        </a:lnSpc>
                        <a:spcBef>
                          <a:spcPts val="0"/>
                        </a:spcBef>
                        <a:spcAft>
                          <a:spcPts val="0"/>
                        </a:spcAft>
                      </a:pPr>
                      <a:r>
                        <a:rPr lang="ro-RO" sz="1600" kern="50">
                          <a:effectLst/>
                        </a:rPr>
                        <a:t>Mercur</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Nabu</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Mercurius</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Woden</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Wednesday</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Mercredi</a:t>
                      </a:r>
                      <a:endParaRPr lang="en-US" sz="2400" kern="50" dirty="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Miercuri</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5"/>
                  </a:ext>
                </a:extLst>
              </a:tr>
              <a:tr h="384021">
                <a:tc>
                  <a:txBody>
                    <a:bodyPr/>
                    <a:lstStyle/>
                    <a:p>
                      <a:pPr marL="0" marR="0" algn="just">
                        <a:lnSpc>
                          <a:spcPct val="150000"/>
                        </a:lnSpc>
                        <a:spcBef>
                          <a:spcPts val="0"/>
                        </a:spcBef>
                        <a:spcAft>
                          <a:spcPts val="0"/>
                        </a:spcAft>
                      </a:pPr>
                      <a:r>
                        <a:rPr lang="ro-RO" sz="1600" kern="50">
                          <a:effectLst/>
                        </a:rPr>
                        <a:t>Jupiter</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Marduk</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Jupiter</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Thor</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Thursday</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Jeudi</a:t>
                      </a:r>
                      <a:endParaRPr lang="en-US" sz="2400" kern="50" dirty="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Joi</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06"/>
                  </a:ext>
                </a:extLst>
              </a:tr>
              <a:tr h="384021">
                <a:tc>
                  <a:txBody>
                    <a:bodyPr/>
                    <a:lstStyle/>
                    <a:p>
                      <a:pPr marL="0" marR="0" algn="just">
                        <a:lnSpc>
                          <a:spcPct val="150000"/>
                        </a:lnSpc>
                        <a:spcBef>
                          <a:spcPts val="0"/>
                        </a:spcBef>
                        <a:spcAft>
                          <a:spcPts val="0"/>
                        </a:spcAft>
                      </a:pPr>
                      <a:r>
                        <a:rPr lang="ro-RO" sz="1600" kern="50">
                          <a:effectLst/>
                        </a:rPr>
                        <a:t>Venus</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Ishtar</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Venus</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Freya</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Friday</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Vendredi</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Vineri</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07"/>
                  </a:ext>
                </a:extLst>
              </a:tr>
              <a:tr h="384021">
                <a:tc>
                  <a:txBody>
                    <a:bodyPr/>
                    <a:lstStyle/>
                    <a:p>
                      <a:pPr marL="0" marR="0" algn="just">
                        <a:lnSpc>
                          <a:spcPct val="150000"/>
                        </a:lnSpc>
                        <a:spcBef>
                          <a:spcPts val="0"/>
                        </a:spcBef>
                        <a:spcAft>
                          <a:spcPts val="0"/>
                        </a:spcAft>
                      </a:pPr>
                      <a:r>
                        <a:rPr lang="ro-RO" sz="1600" kern="50">
                          <a:effectLst/>
                        </a:rPr>
                        <a:t>Saturn</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Ninurta</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Saturnus</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Saturn</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Saturday</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a:effectLst/>
                        </a:rPr>
                        <a:t>Samedi</a:t>
                      </a:r>
                      <a:endParaRPr lang="en-US" sz="2400" kern="50">
                        <a:effectLst/>
                        <a:latin typeface="Times New Roman"/>
                        <a:ea typeface="SimSun"/>
                        <a:cs typeface="Mangal"/>
                      </a:endParaRPr>
                    </a:p>
                  </a:txBody>
                  <a:tcPr marL="68580" marR="68580" marT="0" marB="0"/>
                </a:tc>
                <a:tc>
                  <a:txBody>
                    <a:bodyPr/>
                    <a:lstStyle/>
                    <a:p>
                      <a:pPr marL="0" marR="0" algn="just">
                        <a:lnSpc>
                          <a:spcPct val="150000"/>
                        </a:lnSpc>
                        <a:spcBef>
                          <a:spcPts val="0"/>
                        </a:spcBef>
                        <a:spcAft>
                          <a:spcPts val="0"/>
                        </a:spcAft>
                      </a:pPr>
                      <a:r>
                        <a:rPr lang="ro-RO" sz="1600" kern="50" dirty="0">
                          <a:effectLst/>
                        </a:rPr>
                        <a:t>Sâmbătă</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08"/>
                  </a:ext>
                </a:extLst>
              </a:tr>
            </a:tbl>
          </a:graphicData>
        </a:graphic>
      </p:graphicFrame>
      <p:sp>
        <p:nvSpPr>
          <p:cNvPr id="6" name="Rectangle 1"/>
          <p:cNvSpPr>
            <a:spLocks noChangeArrowheads="1"/>
          </p:cNvSpPr>
          <p:nvPr/>
        </p:nvSpPr>
        <p:spPr bwMode="auto">
          <a:xfrm>
            <a:off x="1462088" y="27193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27457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Calendarul Gregorian</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Rezultat</a:t>
            </a:r>
            <a:r>
              <a:rPr lang="en-US" dirty="0"/>
              <a:t> din </a:t>
            </a:r>
            <a:r>
              <a:rPr lang="en-US" b="1" dirty="0" err="1">
                <a:solidFill>
                  <a:srgbClr val="0070C0"/>
                </a:solidFill>
              </a:rPr>
              <a:t>nevoia</a:t>
            </a:r>
            <a:r>
              <a:rPr lang="en-US" b="1" dirty="0">
                <a:solidFill>
                  <a:srgbClr val="0070C0"/>
                </a:solidFill>
              </a:rPr>
              <a:t> de a </a:t>
            </a:r>
            <a:r>
              <a:rPr lang="en-US" b="1" dirty="0" err="1">
                <a:solidFill>
                  <a:srgbClr val="0070C0"/>
                </a:solidFill>
              </a:rPr>
              <a:t>calcula</a:t>
            </a:r>
            <a:r>
              <a:rPr lang="en-US" b="1" dirty="0">
                <a:solidFill>
                  <a:srgbClr val="0070C0"/>
                </a:solidFill>
              </a:rPr>
              <a:t> data Pa</a:t>
            </a:r>
            <a:r>
              <a:rPr lang="ro-RO" b="1" dirty="0">
                <a:solidFill>
                  <a:srgbClr val="0070C0"/>
                </a:solidFill>
              </a:rPr>
              <a:t>ștelui</a:t>
            </a:r>
            <a:r>
              <a:rPr lang="ro-RO" dirty="0"/>
              <a:t> lucru care se făcea raportat la echinocțiul de primăvară</a:t>
            </a:r>
          </a:p>
          <a:p>
            <a:r>
              <a:rPr lang="ro-RO" dirty="0"/>
              <a:t>În sec. XVI acesta era deplasat cu 10 zile</a:t>
            </a:r>
          </a:p>
          <a:p>
            <a:r>
              <a:rPr lang="ro-RO" dirty="0"/>
              <a:t>Început de Papa Pius al V-lea și definitivat de papa </a:t>
            </a:r>
            <a:r>
              <a:rPr lang="ro-RO" b="1" dirty="0"/>
              <a:t>Gregorie al XIII-lea</a:t>
            </a:r>
          </a:p>
          <a:p>
            <a:r>
              <a:rPr lang="ro-RO" dirty="0"/>
              <a:t>Data de 4 octombrie 1582, dată care a devenit ulterior 15 octombrie 1582</a:t>
            </a:r>
          </a:p>
          <a:p>
            <a:r>
              <a:rPr lang="ro-RO" dirty="0"/>
              <a:t>Conține</a:t>
            </a:r>
            <a:r>
              <a:rPr lang="ro-RO" b="1" dirty="0"/>
              <a:t> ani</a:t>
            </a:r>
            <a:r>
              <a:rPr lang="ro-RO" dirty="0"/>
              <a:t> </a:t>
            </a:r>
            <a:r>
              <a:rPr lang="ro-RO" b="1" dirty="0"/>
              <a:t>bisecți</a:t>
            </a:r>
            <a:r>
              <a:rPr lang="ro-RO" dirty="0"/>
              <a:t> și ani </a:t>
            </a:r>
            <a:r>
              <a:rPr lang="ro-RO" b="1" dirty="0"/>
              <a:t>nebisecți</a:t>
            </a:r>
            <a:endParaRPr lang="ro-RO" dirty="0"/>
          </a:p>
          <a:p>
            <a:pPr lvl="1"/>
            <a:r>
              <a:rPr lang="ro-RO" dirty="0"/>
              <a:t>Anii bisecți sunt determinați din anii divizibili cu 4, excepție făcând cei divizibili cu 100 și nedivizibili cu 400. </a:t>
            </a:r>
          </a:p>
          <a:p>
            <a:pPr lvl="1"/>
            <a:r>
              <a:rPr lang="ro-RO" dirty="0"/>
              <a:t>Bazat pe un ciclu de 400 de ani ce conține 146.097 zile</a:t>
            </a:r>
          </a:p>
          <a:p>
            <a:r>
              <a:rPr lang="ro-RO" dirty="0"/>
              <a:t>Anul gregorian are </a:t>
            </a:r>
            <a:r>
              <a:rPr lang="ro-RO" b="1" dirty="0"/>
              <a:t>365,2425 zile </a:t>
            </a:r>
            <a:r>
              <a:rPr lang="ro-RO" dirty="0"/>
              <a:t>si este foarte apropiat de anul tropic, având având o </a:t>
            </a:r>
            <a:r>
              <a:rPr lang="ro-RO" b="1" dirty="0"/>
              <a:t>eroare de o zi la 3.300 de ani</a:t>
            </a:r>
          </a:p>
          <a:p>
            <a:endParaRPr lang="ro-RO" b="1" dirty="0"/>
          </a:p>
        </p:txBody>
      </p:sp>
      <p:sp>
        <p:nvSpPr>
          <p:cNvPr id="4" name="Slide Number Placeholder 3"/>
          <p:cNvSpPr>
            <a:spLocks noGrp="1"/>
          </p:cNvSpPr>
          <p:nvPr>
            <p:ph type="sldNum" sz="quarter" idx="12"/>
          </p:nvPr>
        </p:nvSpPr>
        <p:spPr/>
        <p:txBody>
          <a:bodyPr/>
          <a:lstStyle/>
          <a:p>
            <a:fld id="{57AB46BE-3D84-4577-9CE6-3852D91721B9}" type="slidenum">
              <a:rPr lang="en-US" smtClean="0"/>
              <a:t>13</a:t>
            </a:fld>
            <a:endParaRPr lang="en-US"/>
          </a:p>
        </p:txBody>
      </p:sp>
    </p:spTree>
    <p:extLst>
      <p:ext uri="{BB962C8B-B14F-4D97-AF65-F5344CB8AC3E}">
        <p14:creationId xmlns:p14="http://schemas.microsoft.com/office/powerpoint/2010/main" val="1883855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Estimarea anului tropic</a:t>
            </a:r>
            <a:endParaRPr lang="en-US" dirty="0"/>
          </a:p>
        </p:txBody>
      </p:sp>
      <p:sp>
        <p:nvSpPr>
          <p:cNvPr id="4" name="Slide Number Placeholder 3"/>
          <p:cNvSpPr>
            <a:spLocks noGrp="1"/>
          </p:cNvSpPr>
          <p:nvPr>
            <p:ph type="sldNum" sz="quarter" idx="12"/>
          </p:nvPr>
        </p:nvSpPr>
        <p:spPr/>
        <p:txBody>
          <a:bodyPr/>
          <a:lstStyle/>
          <a:p>
            <a:fld id="{57AB46BE-3D84-4577-9CE6-3852D91721B9}" type="slidenum">
              <a:rPr lang="en-US" smtClean="0"/>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25732599"/>
              </p:ext>
            </p:extLst>
          </p:nvPr>
        </p:nvGraphicFramePr>
        <p:xfrm>
          <a:off x="457200" y="1600200"/>
          <a:ext cx="8153400" cy="4343404"/>
        </p:xfrm>
        <a:graphic>
          <a:graphicData uri="http://schemas.openxmlformats.org/drawingml/2006/table">
            <a:tbl>
              <a:tblPr firstRow="1" firstCol="1" bandRow="1">
                <a:tableStyleId>{5C22544A-7EE6-4342-B048-85BDC9FD1C3A}</a:tableStyleId>
              </a:tblPr>
              <a:tblGrid>
                <a:gridCol w="2037936">
                  <a:extLst>
                    <a:ext uri="{9D8B030D-6E8A-4147-A177-3AD203B41FA5}">
                      <a16:colId xmlns:a16="http://schemas.microsoft.com/office/drawing/2014/main" val="20000"/>
                    </a:ext>
                  </a:extLst>
                </a:gridCol>
                <a:gridCol w="2037936">
                  <a:extLst>
                    <a:ext uri="{9D8B030D-6E8A-4147-A177-3AD203B41FA5}">
                      <a16:colId xmlns:a16="http://schemas.microsoft.com/office/drawing/2014/main" val="20001"/>
                    </a:ext>
                  </a:extLst>
                </a:gridCol>
                <a:gridCol w="2038764">
                  <a:extLst>
                    <a:ext uri="{9D8B030D-6E8A-4147-A177-3AD203B41FA5}">
                      <a16:colId xmlns:a16="http://schemas.microsoft.com/office/drawing/2014/main" val="20002"/>
                    </a:ext>
                  </a:extLst>
                </a:gridCol>
                <a:gridCol w="2038764">
                  <a:extLst>
                    <a:ext uri="{9D8B030D-6E8A-4147-A177-3AD203B41FA5}">
                      <a16:colId xmlns:a16="http://schemas.microsoft.com/office/drawing/2014/main" val="20003"/>
                    </a:ext>
                  </a:extLst>
                </a:gridCol>
              </a:tblGrid>
              <a:tr h="334108">
                <a:tc>
                  <a:txBody>
                    <a:bodyPr/>
                    <a:lstStyle/>
                    <a:p>
                      <a:pPr marL="0" marR="0" algn="ctr">
                        <a:lnSpc>
                          <a:spcPct val="150000"/>
                        </a:lnSpc>
                        <a:spcBef>
                          <a:spcPts val="0"/>
                        </a:spcBef>
                        <a:spcAft>
                          <a:spcPts val="0"/>
                        </a:spcAft>
                      </a:pPr>
                      <a:r>
                        <a:rPr lang="ro-RO" sz="1600" kern="50" dirty="0">
                          <a:effectLst/>
                        </a:rPr>
                        <a:t>Anul sursei</a:t>
                      </a:r>
                      <a:endParaRPr lang="en-US" sz="2400" kern="50" dirty="0">
                        <a:effectLst/>
                        <a:latin typeface="Times New Roman"/>
                        <a:ea typeface="SimSun"/>
                        <a:cs typeface="Mangal"/>
                      </a:endParaRPr>
                    </a:p>
                  </a:txBody>
                  <a:tcPr marL="68580" marR="68580" marT="0" marB="0"/>
                </a:tc>
                <a:tc>
                  <a:txBody>
                    <a:bodyPr/>
                    <a:lstStyle/>
                    <a:p>
                      <a:pPr marL="0" marR="0" algn="ctr">
                        <a:lnSpc>
                          <a:spcPct val="150000"/>
                        </a:lnSpc>
                        <a:spcBef>
                          <a:spcPts val="0"/>
                        </a:spcBef>
                        <a:spcAft>
                          <a:spcPts val="0"/>
                        </a:spcAft>
                      </a:pPr>
                      <a:r>
                        <a:rPr lang="ro-RO" sz="1600" kern="50">
                          <a:effectLst/>
                        </a:rPr>
                        <a:t>Sursa</a:t>
                      </a:r>
                      <a:endParaRPr lang="en-US" sz="2400" kern="50">
                        <a:effectLst/>
                        <a:latin typeface="Times New Roman"/>
                        <a:ea typeface="SimSun"/>
                        <a:cs typeface="Mangal"/>
                      </a:endParaRPr>
                    </a:p>
                  </a:txBody>
                  <a:tcPr marL="68580" marR="68580" marT="0" marB="0"/>
                </a:tc>
                <a:tc>
                  <a:txBody>
                    <a:bodyPr/>
                    <a:lstStyle/>
                    <a:p>
                      <a:pPr marL="0" marR="0" algn="ctr">
                        <a:lnSpc>
                          <a:spcPct val="150000"/>
                        </a:lnSpc>
                        <a:spcBef>
                          <a:spcPts val="0"/>
                        </a:spcBef>
                        <a:spcAft>
                          <a:spcPts val="0"/>
                        </a:spcAft>
                      </a:pPr>
                      <a:r>
                        <a:rPr lang="ro-RO" sz="1600" kern="50">
                          <a:effectLst/>
                        </a:rPr>
                        <a:t>Valoarea</a:t>
                      </a:r>
                      <a:endParaRPr lang="en-US" sz="2400" kern="50">
                        <a:effectLst/>
                        <a:latin typeface="Times New Roman"/>
                        <a:ea typeface="SimSun"/>
                        <a:cs typeface="Mangal"/>
                      </a:endParaRPr>
                    </a:p>
                  </a:txBody>
                  <a:tcPr marL="68580" marR="68580" marT="0" marB="0"/>
                </a:tc>
                <a:tc>
                  <a:txBody>
                    <a:bodyPr/>
                    <a:lstStyle/>
                    <a:p>
                      <a:pPr marL="0" marR="0" algn="ctr">
                        <a:lnSpc>
                          <a:spcPct val="150000"/>
                        </a:lnSpc>
                        <a:spcBef>
                          <a:spcPts val="0"/>
                        </a:spcBef>
                        <a:spcAft>
                          <a:spcPts val="0"/>
                        </a:spcAft>
                      </a:pPr>
                      <a:r>
                        <a:rPr lang="ro-RO" sz="1600" kern="50">
                          <a:effectLst/>
                        </a:rPr>
                        <a:t>Eroarea</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0"/>
                  </a:ext>
                </a:extLst>
              </a:tr>
              <a:tr h="334108">
                <a:tc>
                  <a:txBody>
                    <a:bodyPr/>
                    <a:lstStyle/>
                    <a:p>
                      <a:pPr marL="0" marR="0">
                        <a:lnSpc>
                          <a:spcPct val="150000"/>
                        </a:lnSpc>
                        <a:spcBef>
                          <a:spcPts val="0"/>
                        </a:spcBef>
                        <a:spcAft>
                          <a:spcPts val="0"/>
                        </a:spcAft>
                      </a:pPr>
                      <a:r>
                        <a:rPr lang="ro-RO" sz="1600" kern="50" dirty="0">
                          <a:effectLst/>
                        </a:rPr>
                        <a:t>141-127 î.Hr.</a:t>
                      </a:r>
                      <a:endParaRPr lang="en-US" sz="2400" kern="50" dirty="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Hipparchus</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365z 5h 55m</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+6m 14s</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1"/>
                  </a:ext>
                </a:extLst>
              </a:tr>
              <a:tr h="334108">
                <a:tc>
                  <a:txBody>
                    <a:bodyPr/>
                    <a:lstStyle/>
                    <a:p>
                      <a:pPr marL="0" marR="0">
                        <a:lnSpc>
                          <a:spcPct val="150000"/>
                        </a:lnSpc>
                        <a:spcBef>
                          <a:spcPts val="0"/>
                        </a:spcBef>
                        <a:spcAft>
                          <a:spcPts val="0"/>
                        </a:spcAft>
                      </a:pPr>
                      <a:r>
                        <a:rPr lang="ro-RO" sz="1600" kern="50">
                          <a:effectLst/>
                        </a:rPr>
                        <a:t>45 î.Hr.</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Julius Cezar</a:t>
                      </a:r>
                      <a:endParaRPr lang="en-US" sz="2400" kern="50" dirty="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365z 6h</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+11m 14s</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2"/>
                  </a:ext>
                </a:extLst>
              </a:tr>
              <a:tr h="334108">
                <a:tc>
                  <a:txBody>
                    <a:bodyPr/>
                    <a:lstStyle/>
                    <a:p>
                      <a:pPr marL="0" marR="0">
                        <a:lnSpc>
                          <a:spcPct val="150000"/>
                        </a:lnSpc>
                        <a:spcBef>
                          <a:spcPts val="0"/>
                        </a:spcBef>
                        <a:spcAft>
                          <a:spcPts val="0"/>
                        </a:spcAft>
                      </a:pPr>
                      <a:r>
                        <a:rPr lang="ro-RO" sz="1600" kern="50">
                          <a:effectLst/>
                        </a:rPr>
                        <a:t>139 d.Hr.</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Ptolemeu</a:t>
                      </a:r>
                      <a:endParaRPr lang="en-US" sz="2400" kern="50" dirty="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365z 5h 55m 13s</a:t>
                      </a:r>
                      <a:endParaRPr lang="en-US" sz="2400" kern="50" dirty="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+6m 27s</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3"/>
                  </a:ext>
                </a:extLst>
              </a:tr>
              <a:tr h="334108">
                <a:tc>
                  <a:txBody>
                    <a:bodyPr/>
                    <a:lstStyle/>
                    <a:p>
                      <a:pPr marL="0" marR="0">
                        <a:lnSpc>
                          <a:spcPct val="150000"/>
                        </a:lnSpc>
                        <a:spcBef>
                          <a:spcPts val="0"/>
                        </a:spcBef>
                        <a:spcAft>
                          <a:spcPts val="0"/>
                        </a:spcAft>
                      </a:pPr>
                      <a:r>
                        <a:rPr lang="ro-RO" sz="1600" kern="50">
                          <a:effectLst/>
                        </a:rPr>
                        <a:t>499 d.Hr.</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Arayabhata</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365z 8h 36m 30s</a:t>
                      </a:r>
                      <a:endParaRPr lang="en-US" sz="2400" kern="50" dirty="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+2o 47m 44s</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4"/>
                  </a:ext>
                </a:extLst>
              </a:tr>
              <a:tr h="334108">
                <a:tc>
                  <a:txBody>
                    <a:bodyPr/>
                    <a:lstStyle/>
                    <a:p>
                      <a:pPr marL="0" marR="0">
                        <a:lnSpc>
                          <a:spcPct val="150000"/>
                        </a:lnSpc>
                        <a:spcBef>
                          <a:spcPts val="0"/>
                        </a:spcBef>
                        <a:spcAft>
                          <a:spcPts val="0"/>
                        </a:spcAft>
                      </a:pPr>
                      <a:r>
                        <a:rPr lang="ro-RO" sz="1600" kern="50">
                          <a:effectLst/>
                        </a:rPr>
                        <a:t>882 d. Hr.</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Al-Battani</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365z 5h 48m 23s</a:t>
                      </a:r>
                      <a:endParaRPr lang="en-US" sz="2400" kern="50" dirty="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-22s</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5"/>
                  </a:ext>
                </a:extLst>
              </a:tr>
              <a:tr h="334108">
                <a:tc>
                  <a:txBody>
                    <a:bodyPr/>
                    <a:lstStyle/>
                    <a:p>
                      <a:pPr marL="0" marR="0">
                        <a:lnSpc>
                          <a:spcPct val="150000"/>
                        </a:lnSpc>
                        <a:spcBef>
                          <a:spcPts val="0"/>
                        </a:spcBef>
                        <a:spcAft>
                          <a:spcPts val="0"/>
                        </a:spcAft>
                      </a:pPr>
                      <a:r>
                        <a:rPr lang="ro-RO" sz="1600" kern="50">
                          <a:effectLst/>
                        </a:rPr>
                        <a:t>Circa 1100</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Omar Khayyam</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365z 5h 49m 12s</a:t>
                      </a:r>
                      <a:endParaRPr lang="en-US" sz="2400" kern="50" dirty="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+26s</a:t>
                      </a:r>
                      <a:endParaRPr lang="en-US" sz="2400" kern="50">
                        <a:effectLst/>
                        <a:latin typeface="Times New Roman"/>
                        <a:ea typeface="SimSun"/>
                        <a:cs typeface="Mangal"/>
                      </a:endParaRPr>
                    </a:p>
                  </a:txBody>
                  <a:tcPr marL="68580" marR="68580" marT="0" marB="0"/>
                </a:tc>
                <a:extLst>
                  <a:ext uri="{0D108BD9-81ED-4DB2-BD59-A6C34878D82A}">
                    <a16:rowId xmlns:a16="http://schemas.microsoft.com/office/drawing/2014/main" val="10006"/>
                  </a:ext>
                </a:extLst>
              </a:tr>
              <a:tr h="334108">
                <a:tc>
                  <a:txBody>
                    <a:bodyPr/>
                    <a:lstStyle/>
                    <a:p>
                      <a:pPr marL="0" marR="0">
                        <a:lnSpc>
                          <a:spcPct val="150000"/>
                        </a:lnSpc>
                        <a:spcBef>
                          <a:spcPts val="0"/>
                        </a:spcBef>
                        <a:spcAft>
                          <a:spcPts val="0"/>
                        </a:spcAft>
                      </a:pPr>
                      <a:r>
                        <a:rPr lang="ro-RO" sz="1600" kern="50">
                          <a:effectLst/>
                        </a:rPr>
                        <a:t>1252</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Tabelele Alfonsine</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365z 5h 49m 16s</a:t>
                      </a:r>
                      <a:endParaRPr lang="en-US" sz="2400" kern="50" dirty="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+30s</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07"/>
                  </a:ext>
                </a:extLst>
              </a:tr>
              <a:tr h="334108">
                <a:tc>
                  <a:txBody>
                    <a:bodyPr/>
                    <a:lstStyle/>
                    <a:p>
                      <a:pPr marL="0" marR="0">
                        <a:lnSpc>
                          <a:spcPct val="150000"/>
                        </a:lnSpc>
                        <a:spcBef>
                          <a:spcPts val="0"/>
                        </a:spcBef>
                        <a:spcAft>
                          <a:spcPts val="0"/>
                        </a:spcAft>
                      </a:pPr>
                      <a:r>
                        <a:rPr lang="ro-RO" sz="1600" kern="50">
                          <a:effectLst/>
                        </a:rPr>
                        <a:t>Circa 1440</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Ulugh Beg</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365z 5h 49m 15s</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+29s</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08"/>
                  </a:ext>
                </a:extLst>
              </a:tr>
              <a:tr h="334108">
                <a:tc>
                  <a:txBody>
                    <a:bodyPr/>
                    <a:lstStyle/>
                    <a:p>
                      <a:pPr marL="0" marR="0">
                        <a:lnSpc>
                          <a:spcPct val="150000"/>
                        </a:lnSpc>
                        <a:spcBef>
                          <a:spcPts val="0"/>
                        </a:spcBef>
                        <a:spcAft>
                          <a:spcPts val="0"/>
                        </a:spcAft>
                      </a:pPr>
                      <a:r>
                        <a:rPr lang="ro-RO" sz="1600" kern="50">
                          <a:effectLst/>
                        </a:rPr>
                        <a:t>1543</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Copernicus</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365z 5h 49m 29s</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+43s</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09"/>
                  </a:ext>
                </a:extLst>
              </a:tr>
              <a:tr h="334108">
                <a:tc>
                  <a:txBody>
                    <a:bodyPr/>
                    <a:lstStyle/>
                    <a:p>
                      <a:pPr marL="0" marR="0">
                        <a:lnSpc>
                          <a:spcPct val="150000"/>
                        </a:lnSpc>
                        <a:spcBef>
                          <a:spcPts val="0"/>
                        </a:spcBef>
                        <a:spcAft>
                          <a:spcPts val="0"/>
                        </a:spcAft>
                      </a:pPr>
                      <a:r>
                        <a:rPr lang="ro-RO" sz="1600" kern="50">
                          <a:effectLst/>
                        </a:rPr>
                        <a:t>1574-1575</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Ignazio Danti</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365z 5h 48m</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-46s</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10"/>
                  </a:ext>
                </a:extLst>
              </a:tr>
              <a:tr h="334108">
                <a:tc>
                  <a:txBody>
                    <a:bodyPr/>
                    <a:lstStyle/>
                    <a:p>
                      <a:pPr marL="0" marR="0">
                        <a:lnSpc>
                          <a:spcPct val="150000"/>
                        </a:lnSpc>
                        <a:spcBef>
                          <a:spcPts val="0"/>
                        </a:spcBef>
                        <a:spcAft>
                          <a:spcPts val="0"/>
                        </a:spcAft>
                      </a:pPr>
                      <a:r>
                        <a:rPr lang="ro-RO" sz="1600" kern="50">
                          <a:effectLst/>
                        </a:rPr>
                        <a:t>1582</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Calendarul Gregorian</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365z 5h 48m 20s</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-26s</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11"/>
                  </a:ext>
                </a:extLst>
              </a:tr>
              <a:tr h="334108">
                <a:tc>
                  <a:txBody>
                    <a:bodyPr/>
                    <a:lstStyle/>
                    <a:p>
                      <a:pPr marL="0" marR="0">
                        <a:lnSpc>
                          <a:spcPct val="150000"/>
                        </a:lnSpc>
                        <a:spcBef>
                          <a:spcPts val="0"/>
                        </a:spcBef>
                        <a:spcAft>
                          <a:spcPts val="0"/>
                        </a:spcAft>
                      </a:pPr>
                      <a:r>
                        <a:rPr lang="ro-RO" sz="1600" kern="50">
                          <a:effectLst/>
                        </a:rPr>
                        <a:t>Prezent</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Ceas atomic</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a:effectLst/>
                        </a:rPr>
                        <a:t>365z 5h 48m 46s</a:t>
                      </a:r>
                      <a:endParaRPr lang="en-US" sz="2400" kern="50">
                        <a:effectLst/>
                        <a:latin typeface="Times New Roman"/>
                        <a:ea typeface="SimSun"/>
                        <a:cs typeface="Mangal"/>
                      </a:endParaRPr>
                    </a:p>
                  </a:txBody>
                  <a:tcPr marL="68580" marR="68580" marT="0" marB="0"/>
                </a:tc>
                <a:tc>
                  <a:txBody>
                    <a:bodyPr/>
                    <a:lstStyle/>
                    <a:p>
                      <a:pPr marL="0" marR="0">
                        <a:lnSpc>
                          <a:spcPct val="150000"/>
                        </a:lnSpc>
                        <a:spcBef>
                          <a:spcPts val="0"/>
                        </a:spcBef>
                        <a:spcAft>
                          <a:spcPts val="0"/>
                        </a:spcAft>
                      </a:pPr>
                      <a:r>
                        <a:rPr lang="ro-RO" sz="1600" kern="50" dirty="0">
                          <a:effectLst/>
                        </a:rPr>
                        <a:t>-</a:t>
                      </a:r>
                      <a:endParaRPr lang="en-US" sz="2400" kern="50" dirty="0">
                        <a:effectLst/>
                        <a:latin typeface="Times New Roman"/>
                        <a:ea typeface="SimSun"/>
                        <a:cs typeface="Mangal"/>
                      </a:endParaRPr>
                    </a:p>
                  </a:txBody>
                  <a:tcPr marL="68580" marR="68580" marT="0" marB="0"/>
                </a:tc>
                <a:extLst>
                  <a:ext uri="{0D108BD9-81ED-4DB2-BD59-A6C34878D82A}">
                    <a16:rowId xmlns:a16="http://schemas.microsoft.com/office/drawing/2014/main" val="10012"/>
                  </a:ext>
                </a:extLst>
              </a:tr>
            </a:tbl>
          </a:graphicData>
        </a:graphic>
      </p:graphicFrame>
      <p:sp>
        <p:nvSpPr>
          <p:cNvPr id="6" name="Rectangle 1"/>
          <p:cNvSpPr>
            <a:spLocks noChangeArrowheads="1"/>
          </p:cNvSpPr>
          <p:nvPr/>
        </p:nvSpPr>
        <p:spPr bwMode="auto">
          <a:xfrm>
            <a:off x="1443038" y="2376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itchFamily="34" charset="0"/>
                <a:cs typeface="Arial" pitchFamily="34" charset="0"/>
              </a:rPr>
            </a:b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81774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Calendarul musulman</a:t>
            </a:r>
            <a:endParaRPr lang="en-US" dirty="0"/>
          </a:p>
        </p:txBody>
      </p:sp>
      <p:sp>
        <p:nvSpPr>
          <p:cNvPr id="3" name="Content Placeholder 2"/>
          <p:cNvSpPr>
            <a:spLocks noGrp="1"/>
          </p:cNvSpPr>
          <p:nvPr>
            <p:ph idx="1"/>
          </p:nvPr>
        </p:nvSpPr>
        <p:spPr>
          <a:xfrm>
            <a:off x="457200" y="1606022"/>
            <a:ext cx="7772400" cy="4724400"/>
          </a:xfrm>
        </p:spPr>
        <p:txBody>
          <a:bodyPr>
            <a:normAutofit fontScale="47500" lnSpcReduction="20000"/>
          </a:bodyPr>
          <a:lstStyle/>
          <a:p>
            <a:r>
              <a:rPr lang="ro-RO" sz="3600" dirty="0"/>
              <a:t>Derivat din </a:t>
            </a:r>
            <a:r>
              <a:rPr lang="ro-RO" sz="3600" b="1" dirty="0"/>
              <a:t>calendarul</a:t>
            </a:r>
            <a:r>
              <a:rPr lang="ro-RO" sz="3600" dirty="0"/>
              <a:t> </a:t>
            </a:r>
            <a:r>
              <a:rPr lang="ro-RO" sz="3600" b="1" dirty="0"/>
              <a:t>lunar</a:t>
            </a:r>
            <a:r>
              <a:rPr lang="ro-RO" sz="3600" dirty="0"/>
              <a:t> </a:t>
            </a:r>
            <a:r>
              <a:rPr lang="ro-RO" sz="3600" b="1" dirty="0">
                <a:solidFill>
                  <a:srgbClr val="0070C0"/>
                </a:solidFill>
              </a:rPr>
              <a:t>arab</a:t>
            </a:r>
            <a:r>
              <a:rPr lang="ro-RO" sz="3600" dirty="0">
                <a:solidFill>
                  <a:srgbClr val="0070C0"/>
                </a:solidFill>
              </a:rPr>
              <a:t> </a:t>
            </a:r>
            <a:r>
              <a:rPr lang="ro-RO" sz="3600" dirty="0"/>
              <a:t>în care lunile erau bazate pe prima apariție a Lunii după Luna Nouă și în care trebuia introdusă o lună la un anumit interval</a:t>
            </a:r>
          </a:p>
          <a:p>
            <a:r>
              <a:rPr lang="ro-RO" sz="3600" dirty="0"/>
              <a:t>A fost definitivat de </a:t>
            </a:r>
            <a:r>
              <a:rPr lang="ro-RO" sz="3600" b="1" dirty="0"/>
              <a:t>Profetul Mohamed </a:t>
            </a:r>
            <a:r>
              <a:rPr lang="ro-RO" sz="3600" dirty="0"/>
              <a:t>în </a:t>
            </a:r>
            <a:r>
              <a:rPr lang="ro-RO" sz="3600" i="1" dirty="0"/>
              <a:t>Qur’an</a:t>
            </a:r>
          </a:p>
          <a:p>
            <a:r>
              <a:rPr lang="ro-RO" sz="3600" i="1" dirty="0"/>
              <a:t>Două variante:</a:t>
            </a:r>
          </a:p>
          <a:p>
            <a:pPr lvl="1"/>
            <a:r>
              <a:rPr lang="ro-RO" sz="2900" b="1" dirty="0"/>
              <a:t>Civil</a:t>
            </a:r>
          </a:p>
          <a:p>
            <a:pPr lvl="2"/>
            <a:r>
              <a:rPr lang="ro-RO" sz="2500" dirty="0"/>
              <a:t>Bazat pe tabele ce aproximează ciclul fazelor Lunii</a:t>
            </a:r>
            <a:endParaRPr lang="ro-RO" sz="2500" b="1" dirty="0"/>
          </a:p>
          <a:p>
            <a:pPr lvl="1"/>
            <a:r>
              <a:rPr lang="ro-RO" sz="2900" b="1" dirty="0"/>
              <a:t>Religios</a:t>
            </a:r>
          </a:p>
          <a:p>
            <a:pPr lvl="2"/>
            <a:r>
              <a:rPr lang="ro-RO" sz="2500" dirty="0"/>
              <a:t>Începerea unei luni noi se bazează pe prima apariție a Lunii după conjuncție</a:t>
            </a:r>
            <a:endParaRPr lang="ro-RO" sz="2500" b="1" dirty="0"/>
          </a:p>
          <a:p>
            <a:r>
              <a:rPr lang="ro-RO" sz="3600" dirty="0"/>
              <a:t>Zilele săptămânii sunt </a:t>
            </a:r>
            <a:r>
              <a:rPr lang="ro-RO" sz="3600" b="1" dirty="0"/>
              <a:t>numerotate</a:t>
            </a:r>
            <a:r>
              <a:rPr lang="ro-RO" sz="3600" dirty="0"/>
              <a:t> începând la apus și durând până la apusul următor</a:t>
            </a:r>
          </a:p>
          <a:p>
            <a:r>
              <a:rPr lang="ro-RO" sz="3600" dirty="0"/>
              <a:t>Ziua cincea este numita </a:t>
            </a:r>
            <a:r>
              <a:rPr lang="ro-RO" sz="3600" i="1" dirty="0"/>
              <a:t>Jum’a</a:t>
            </a:r>
            <a:r>
              <a:rPr lang="ro-RO" sz="3600" b="1" dirty="0"/>
              <a:t> </a:t>
            </a:r>
            <a:r>
              <a:rPr lang="ro-RO" sz="3600" dirty="0"/>
              <a:t>și este folosită pentru rugăciuni dar nu este liberă</a:t>
            </a:r>
          </a:p>
          <a:p>
            <a:r>
              <a:rPr lang="ro-RO" sz="3600" dirty="0"/>
              <a:t>Calendarul este </a:t>
            </a:r>
            <a:r>
              <a:rPr lang="ro-RO" sz="3600" b="1" dirty="0"/>
              <a:t>ciclic</a:t>
            </a:r>
            <a:r>
              <a:rPr lang="ro-RO" sz="3600" dirty="0"/>
              <a:t>, de 30 de ani, </a:t>
            </a:r>
          </a:p>
          <a:p>
            <a:pPr lvl="1"/>
            <a:r>
              <a:rPr lang="ro-RO" sz="2900" dirty="0"/>
              <a:t>Lunile impare au 30 de zile iar cele pare au 29 de zile, exceptând luna doisprezecea, </a:t>
            </a:r>
            <a:r>
              <a:rPr lang="ro-RO" sz="2900" b="1" dirty="0"/>
              <a:t>Dhu</a:t>
            </a:r>
            <a:r>
              <a:rPr lang="ro-RO" sz="2900" dirty="0"/>
              <a:t> </a:t>
            </a:r>
            <a:r>
              <a:rPr lang="ro-RO" sz="2900" b="1" dirty="0"/>
              <a:t>al-Hijjah,</a:t>
            </a:r>
            <a:r>
              <a:rPr lang="ro-RO" sz="2900" dirty="0"/>
              <a:t> la care se adaugă încă o zi</a:t>
            </a:r>
          </a:p>
          <a:p>
            <a:pPr lvl="1"/>
            <a:r>
              <a:rPr lang="ro-RO" sz="2900" dirty="0"/>
              <a:t>Anii 2, 5, 7, 10, 13, 16, 18, 21, 24, 26, 29 sunt desemnați ani bisecți</a:t>
            </a:r>
            <a:endParaRPr lang="en-US" sz="2900" dirty="0"/>
          </a:p>
          <a:p>
            <a:endParaRPr lang="en-US" dirty="0"/>
          </a:p>
        </p:txBody>
      </p:sp>
      <p:sp>
        <p:nvSpPr>
          <p:cNvPr id="4" name="Slide Number Placeholder 3"/>
          <p:cNvSpPr>
            <a:spLocks noGrp="1"/>
          </p:cNvSpPr>
          <p:nvPr>
            <p:ph type="sldNum" sz="quarter" idx="12"/>
          </p:nvPr>
        </p:nvSpPr>
        <p:spPr/>
        <p:txBody>
          <a:bodyPr/>
          <a:lstStyle/>
          <a:p>
            <a:fld id="{57AB46BE-3D84-4577-9CE6-3852D91721B9}" type="slidenum">
              <a:rPr lang="en-US" smtClean="0"/>
              <a:t>15</a:t>
            </a:fld>
            <a:endParaRPr lang="en-US"/>
          </a:p>
        </p:txBody>
      </p:sp>
    </p:spTree>
    <p:extLst>
      <p:ext uri="{BB962C8B-B14F-4D97-AF65-F5344CB8AC3E}">
        <p14:creationId xmlns:p14="http://schemas.microsoft.com/office/powerpoint/2010/main" val="1222673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Calendarul chinezesc</a:t>
            </a:r>
            <a:endParaRPr lang="en-US" dirty="0"/>
          </a:p>
        </p:txBody>
      </p:sp>
      <p:sp>
        <p:nvSpPr>
          <p:cNvPr id="3" name="Content Placeholder 2"/>
          <p:cNvSpPr>
            <a:spLocks noGrp="1"/>
          </p:cNvSpPr>
          <p:nvPr>
            <p:ph idx="1"/>
          </p:nvPr>
        </p:nvSpPr>
        <p:spPr>
          <a:xfrm>
            <a:off x="457200" y="1590941"/>
            <a:ext cx="8229600" cy="4754563"/>
          </a:xfrm>
        </p:spPr>
        <p:txBody>
          <a:bodyPr>
            <a:normAutofit fontScale="85000" lnSpcReduction="20000"/>
          </a:bodyPr>
          <a:lstStyle/>
          <a:p>
            <a:r>
              <a:rPr lang="ro-RO" b="1" dirty="0"/>
              <a:t>Calendar</a:t>
            </a:r>
            <a:r>
              <a:rPr lang="ro-RO" dirty="0"/>
              <a:t> </a:t>
            </a:r>
            <a:r>
              <a:rPr lang="ro-RO" b="1" dirty="0"/>
              <a:t>lunisolar</a:t>
            </a:r>
            <a:r>
              <a:rPr lang="ro-RO" dirty="0"/>
              <a:t>, în care lunile de 29 și de 30 de zile încep odată cu luna nouă astronomică, la fiecare doi sau trei ani fiind adăugată o lună intermediară</a:t>
            </a:r>
          </a:p>
          <a:p>
            <a:r>
              <a:rPr lang="ro-RO" dirty="0"/>
              <a:t>Acuratețea sa depinde de exactitatea teoriilor astronomice și a calculelor efectuate</a:t>
            </a:r>
          </a:p>
          <a:p>
            <a:r>
              <a:rPr lang="ro-RO" dirty="0"/>
              <a:t>Există două tipuri de ani:</a:t>
            </a:r>
          </a:p>
          <a:p>
            <a:pPr lvl="1"/>
            <a:r>
              <a:rPr lang="ro-RO" b="1" dirty="0"/>
              <a:t>sui </a:t>
            </a:r>
            <a:r>
              <a:rPr lang="ro-RO" dirty="0"/>
              <a:t> care este echivalentul anului tropic și durează de la un solstițiu de iarnă la altul</a:t>
            </a:r>
          </a:p>
          <a:p>
            <a:pPr lvl="1"/>
            <a:r>
              <a:rPr lang="ro-RO" b="1" dirty="0"/>
              <a:t>nian </a:t>
            </a:r>
            <a:r>
              <a:rPr lang="ro-RO" dirty="0"/>
              <a:t>care cuprinde perioada dintre doi ani chinezești</a:t>
            </a:r>
          </a:p>
          <a:p>
            <a:pPr lvl="2"/>
            <a:r>
              <a:rPr lang="ro-RO" b="1" dirty="0"/>
              <a:t>Variază</a:t>
            </a:r>
            <a:r>
              <a:rPr lang="ro-RO" dirty="0"/>
              <a:t> între 353, 354 sau 355 zile, pentru un an ordinar și 383, 384 sau 385 zile pentru cei bisecți care conțin o lună în plus. </a:t>
            </a:r>
          </a:p>
          <a:p>
            <a:pPr lvl="2"/>
            <a:r>
              <a:rPr lang="ro-RO" b="1" dirty="0"/>
              <a:t>Luna intercalată </a:t>
            </a:r>
            <a:r>
              <a:rPr lang="ro-RO" dirty="0"/>
              <a:t>are același număr ca și luna precendentă ei dar este desemnată ca fiind intercalată</a:t>
            </a:r>
          </a:p>
          <a:p>
            <a:pPr lvl="2"/>
            <a:r>
              <a:rPr lang="ro-RO" b="1" dirty="0"/>
              <a:t>Condiția</a:t>
            </a:r>
            <a:r>
              <a:rPr lang="ro-RO" dirty="0"/>
              <a:t> pentru a </a:t>
            </a:r>
            <a:r>
              <a:rPr lang="ro-RO" b="1" dirty="0"/>
              <a:t>intercala</a:t>
            </a:r>
            <a:r>
              <a:rPr lang="ro-RO" dirty="0"/>
              <a:t> o lună nouă este determinată de apariția Lunii noi în raport cu diviziunile anului tropic care este împărțit în 24 de termeni solari  (a câte 15 grade de longitudine)</a:t>
            </a:r>
          </a:p>
          <a:p>
            <a:endParaRPr lang="ro-RO" dirty="0"/>
          </a:p>
          <a:p>
            <a:r>
              <a:rPr lang="ro-RO" i="1" dirty="0"/>
              <a:t>Dacă în timpul solstițiului de iarnă nu apare o Lună nouă și aceasta apare după mai mult de 12 zile atunci avem un an normal. Altfel vom avea un sui bisect</a:t>
            </a:r>
          </a:p>
          <a:p>
            <a:endParaRPr lang="ro-RO" b="1" i="1" dirty="0"/>
          </a:p>
          <a:p>
            <a:r>
              <a:rPr lang="ro-RO" b="1" dirty="0"/>
              <a:t>Anul nou chinezesc </a:t>
            </a:r>
            <a:r>
              <a:rPr lang="ro-RO" dirty="0"/>
              <a:t>trebuie să cadă întotdeauna între 21 ianuarie și 21 februarie</a:t>
            </a:r>
          </a:p>
          <a:p>
            <a:r>
              <a:rPr lang="ro-RO" dirty="0"/>
              <a:t>Anul lunar este mai scurt cu 12 zile decât cel tropic. Luna adițională </a:t>
            </a:r>
            <a:r>
              <a:rPr lang="ro-RO" b="1" dirty="0"/>
              <a:t>resincronizează</a:t>
            </a:r>
            <a:r>
              <a:rPr lang="ro-RO" dirty="0"/>
              <a:t> anul tropic cu cel lunar</a:t>
            </a:r>
            <a:endParaRPr lang="en-US" dirty="0"/>
          </a:p>
        </p:txBody>
      </p:sp>
      <p:sp>
        <p:nvSpPr>
          <p:cNvPr id="4" name="Slide Number Placeholder 3"/>
          <p:cNvSpPr>
            <a:spLocks noGrp="1"/>
          </p:cNvSpPr>
          <p:nvPr>
            <p:ph type="sldNum" sz="quarter" idx="12"/>
          </p:nvPr>
        </p:nvSpPr>
        <p:spPr/>
        <p:txBody>
          <a:bodyPr/>
          <a:lstStyle/>
          <a:p>
            <a:fld id="{57AB46BE-3D84-4577-9CE6-3852D91721B9}" type="slidenum">
              <a:rPr lang="en-US" smtClean="0"/>
              <a:t>16</a:t>
            </a:fld>
            <a:endParaRPr lang="en-US"/>
          </a:p>
        </p:txBody>
      </p:sp>
    </p:spTree>
    <p:extLst>
      <p:ext uri="{BB962C8B-B14F-4D97-AF65-F5344CB8AC3E}">
        <p14:creationId xmlns:p14="http://schemas.microsoft.com/office/powerpoint/2010/main" val="597871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Calendarul mayaș</a:t>
            </a:r>
            <a:endParaRPr lang="en-US" dirty="0"/>
          </a:p>
        </p:txBody>
      </p:sp>
      <p:sp>
        <p:nvSpPr>
          <p:cNvPr id="3" name="Content Placeholder 2"/>
          <p:cNvSpPr>
            <a:spLocks noGrp="1"/>
          </p:cNvSpPr>
          <p:nvPr>
            <p:ph idx="1"/>
          </p:nvPr>
        </p:nvSpPr>
        <p:spPr/>
        <p:txBody>
          <a:bodyPr>
            <a:normAutofit fontScale="92500"/>
          </a:bodyPr>
          <a:lstStyle/>
          <a:p>
            <a:r>
              <a:rPr lang="ro-RO" dirty="0"/>
              <a:t>Bazat </a:t>
            </a:r>
            <a:r>
              <a:rPr lang="ro-RO" i="1" dirty="0">
                <a:solidFill>
                  <a:srgbClr val="0070C0"/>
                </a:solidFill>
              </a:rPr>
              <a:t>probabil</a:t>
            </a:r>
            <a:r>
              <a:rPr lang="ro-RO" dirty="0">
                <a:solidFill>
                  <a:srgbClr val="0070C0"/>
                </a:solidFill>
              </a:rPr>
              <a:t> </a:t>
            </a:r>
            <a:r>
              <a:rPr lang="ro-RO" dirty="0"/>
              <a:t>pe un vechi sistem folosit înaintea mayașilor de olmeci</a:t>
            </a:r>
          </a:p>
          <a:p>
            <a:r>
              <a:rPr lang="ro-RO" dirty="0"/>
              <a:t>Prima zi din an pentru acest calendar a fost </a:t>
            </a:r>
            <a:r>
              <a:rPr lang="ro-RO" i="1" dirty="0">
                <a:solidFill>
                  <a:srgbClr val="0070C0"/>
                </a:solidFill>
              </a:rPr>
              <a:t>probabil</a:t>
            </a:r>
            <a:r>
              <a:rPr lang="ro-RO" dirty="0">
                <a:solidFill>
                  <a:srgbClr val="0070C0"/>
                </a:solidFill>
              </a:rPr>
              <a:t> </a:t>
            </a:r>
            <a:r>
              <a:rPr lang="ro-RO" dirty="0"/>
              <a:t>data solstițiului de iarnă</a:t>
            </a:r>
          </a:p>
          <a:p>
            <a:r>
              <a:rPr lang="ro-RO" dirty="0"/>
              <a:t>Mayaşii au adăugat calendarului lor o componentă lunară </a:t>
            </a:r>
            <a:r>
              <a:rPr lang="ro-RO" dirty="0">
                <a:sym typeface="Wingdings" panose="05000000000000000000" pitchFamily="2" charset="2"/>
              </a:rPr>
              <a:t></a:t>
            </a:r>
            <a:r>
              <a:rPr lang="en-US" dirty="0">
                <a:sym typeface="Wingdings" panose="05000000000000000000" pitchFamily="2" charset="2"/>
              </a:rPr>
              <a:t> </a:t>
            </a:r>
            <a:r>
              <a:rPr lang="en-US" b="1" dirty="0">
                <a:sym typeface="Wingdings" panose="05000000000000000000" pitchFamily="2" charset="2"/>
              </a:rPr>
              <a:t>calendar</a:t>
            </a:r>
            <a:r>
              <a:rPr lang="en-US" dirty="0">
                <a:sym typeface="Wingdings" panose="05000000000000000000" pitchFamily="2" charset="2"/>
              </a:rPr>
              <a:t> </a:t>
            </a:r>
            <a:r>
              <a:rPr lang="en-US" b="1" dirty="0">
                <a:sym typeface="Wingdings" panose="05000000000000000000" pitchFamily="2" charset="2"/>
              </a:rPr>
              <a:t>lunisolar</a:t>
            </a:r>
          </a:p>
          <a:p>
            <a:r>
              <a:rPr lang="en-US" dirty="0"/>
              <a:t>Au </a:t>
            </a:r>
            <a:r>
              <a:rPr lang="en-US" dirty="0" err="1"/>
              <a:t>existat</a:t>
            </a:r>
            <a:r>
              <a:rPr lang="en-US" dirty="0"/>
              <a:t> </a:t>
            </a:r>
            <a:r>
              <a:rPr lang="ro-RO" b="1" dirty="0"/>
              <a:t>trei calendare</a:t>
            </a:r>
            <a:endParaRPr lang="en-US" dirty="0"/>
          </a:p>
          <a:p>
            <a:pPr lvl="1"/>
            <a:r>
              <a:rPr lang="ro-RO" b="1" dirty="0"/>
              <a:t>tzolkin</a:t>
            </a:r>
            <a:r>
              <a:rPr lang="ro-RO" dirty="0"/>
              <a:t>, </a:t>
            </a:r>
            <a:r>
              <a:rPr lang="en-US" dirty="0"/>
              <a:t>c</a:t>
            </a:r>
            <a:r>
              <a:rPr lang="ro-RO" dirty="0"/>
              <a:t>alendar lunar utilizat în scopuri astrologice şi care se bazează pe ciclul de 260 de zile, corelat probabil cu perioada gestaţiei la om. Acesta combina un ciclu de 13 cifre cu unul de 20 de zile</a:t>
            </a:r>
            <a:endParaRPr lang="en-US" dirty="0"/>
          </a:p>
          <a:p>
            <a:pPr lvl="1"/>
            <a:r>
              <a:rPr lang="ro-RO" b="1" dirty="0"/>
              <a:t>kahaab, </a:t>
            </a:r>
            <a:r>
              <a:rPr lang="ro-RO" dirty="0"/>
              <a:t>calendar solar cuprinzând 365,2420 de zile (împărțit în </a:t>
            </a:r>
            <a:r>
              <a:rPr lang="en-US" dirty="0"/>
              <a:t>18 </a:t>
            </a:r>
            <a:r>
              <a:rPr lang="en-US" dirty="0" err="1"/>
              <a:t>luni</a:t>
            </a:r>
            <a:r>
              <a:rPr lang="en-US" dirty="0"/>
              <a:t> de 20 de </a:t>
            </a:r>
            <a:r>
              <a:rPr lang="en-US" dirty="0" err="1"/>
              <a:t>zile</a:t>
            </a:r>
            <a:r>
              <a:rPr lang="en-US" dirty="0"/>
              <a:t> plus o </a:t>
            </a:r>
            <a:r>
              <a:rPr lang="en-US" dirty="0" err="1"/>
              <a:t>perioadă</a:t>
            </a:r>
            <a:r>
              <a:rPr lang="en-US" dirty="0"/>
              <a:t> </a:t>
            </a:r>
            <a:r>
              <a:rPr lang="en-US" dirty="0" err="1"/>
              <a:t>ghinionistă</a:t>
            </a:r>
            <a:r>
              <a:rPr lang="en-US" dirty="0"/>
              <a:t> de 5 </a:t>
            </a:r>
            <a:r>
              <a:rPr lang="en-US" dirty="0" err="1"/>
              <a:t>zile</a:t>
            </a:r>
            <a:r>
              <a:rPr lang="ro-RO" dirty="0"/>
              <a:t>) servea unor scopuri agricole şi zilnice</a:t>
            </a:r>
            <a:endParaRPr lang="en-US" dirty="0"/>
          </a:p>
          <a:p>
            <a:pPr lvl="1"/>
            <a:r>
              <a:rPr lang="ro-RO" b="1" dirty="0"/>
              <a:t>numărăto</a:t>
            </a:r>
            <a:r>
              <a:rPr lang="en-US" b="1" dirty="0"/>
              <a:t>area</a:t>
            </a:r>
            <a:r>
              <a:rPr lang="ro-RO" b="1" dirty="0"/>
              <a:t> lungă</a:t>
            </a:r>
            <a:r>
              <a:rPr lang="ro-RO" dirty="0"/>
              <a:t>, folosit pentru predicţii pe termen lung fiind alcătuit din 13 cicluri numite </a:t>
            </a:r>
            <a:r>
              <a:rPr lang="ro-RO" b="1" dirty="0"/>
              <a:t>baktun</a:t>
            </a:r>
          </a:p>
          <a:p>
            <a:endParaRPr lang="ro-RO" b="1" dirty="0"/>
          </a:p>
          <a:p>
            <a:endParaRPr lang="en-US" dirty="0"/>
          </a:p>
        </p:txBody>
      </p:sp>
      <p:sp>
        <p:nvSpPr>
          <p:cNvPr id="4" name="Slide Number Placeholder 3"/>
          <p:cNvSpPr>
            <a:spLocks noGrp="1"/>
          </p:cNvSpPr>
          <p:nvPr>
            <p:ph type="sldNum" sz="quarter" idx="12"/>
          </p:nvPr>
        </p:nvSpPr>
        <p:spPr/>
        <p:txBody>
          <a:bodyPr/>
          <a:lstStyle/>
          <a:p>
            <a:fld id="{57AB46BE-3D84-4577-9CE6-3852D91721B9}" type="slidenum">
              <a:rPr lang="en-US" smtClean="0"/>
              <a:t>17</a:t>
            </a:fld>
            <a:endParaRPr lang="en-US"/>
          </a:p>
        </p:txBody>
      </p:sp>
    </p:spTree>
    <p:extLst>
      <p:ext uri="{BB962C8B-B14F-4D97-AF65-F5344CB8AC3E}">
        <p14:creationId xmlns:p14="http://schemas.microsoft.com/office/powerpoint/2010/main" val="892353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Baktun</a:t>
            </a:r>
            <a:endParaRPr lang="en-US" dirty="0"/>
          </a:p>
        </p:txBody>
      </p:sp>
      <p:sp>
        <p:nvSpPr>
          <p:cNvPr id="3" name="Content Placeholder 2"/>
          <p:cNvSpPr>
            <a:spLocks noGrp="1"/>
          </p:cNvSpPr>
          <p:nvPr>
            <p:ph idx="1"/>
          </p:nvPr>
        </p:nvSpPr>
        <p:spPr/>
        <p:txBody>
          <a:bodyPr>
            <a:normAutofit fontScale="47500" lnSpcReduction="20000"/>
          </a:bodyPr>
          <a:lstStyle/>
          <a:p>
            <a:r>
              <a:rPr lang="ro-RO" sz="3000" b="1" dirty="0"/>
              <a:t>1 baktun</a:t>
            </a:r>
            <a:r>
              <a:rPr lang="ro-RO" sz="3000" dirty="0"/>
              <a:t> avea 144.000 de zile (394 de ani)</a:t>
            </a:r>
          </a:p>
          <a:p>
            <a:pPr lvl="1"/>
            <a:r>
              <a:rPr lang="ro-RO" sz="2600" dirty="0"/>
              <a:t>împărțit în 20 de </a:t>
            </a:r>
            <a:r>
              <a:rPr lang="ro-RO" sz="2600" b="1" dirty="0"/>
              <a:t>katum </a:t>
            </a:r>
            <a:r>
              <a:rPr lang="ro-RO" sz="2600" dirty="0"/>
              <a:t>(un katum având 7200 de zile sau 20 de ani)</a:t>
            </a:r>
          </a:p>
          <a:p>
            <a:pPr lvl="2"/>
            <a:r>
              <a:rPr lang="ro-RO" sz="2200" b="1" dirty="0"/>
              <a:t>1 katum</a:t>
            </a:r>
            <a:r>
              <a:rPr lang="ro-RO" sz="2200" dirty="0"/>
              <a:t> format din 20 de </a:t>
            </a:r>
            <a:r>
              <a:rPr lang="ro-RO" sz="2200" b="1" dirty="0"/>
              <a:t>tun</a:t>
            </a:r>
            <a:r>
              <a:rPr lang="ro-RO" sz="2200" dirty="0"/>
              <a:t> (360 de zile sau 18 </a:t>
            </a:r>
            <a:r>
              <a:rPr lang="ro-RO" sz="2200" b="1" dirty="0"/>
              <a:t>uinal</a:t>
            </a:r>
            <a:r>
              <a:rPr lang="ro-RO" sz="2200" dirty="0"/>
              <a:t>)</a:t>
            </a:r>
          </a:p>
          <a:p>
            <a:pPr lvl="3"/>
            <a:r>
              <a:rPr lang="ro-RO" sz="1900" b="1" dirty="0"/>
              <a:t>1</a:t>
            </a:r>
            <a:r>
              <a:rPr lang="ro-RO" sz="1900" dirty="0"/>
              <a:t> </a:t>
            </a:r>
            <a:r>
              <a:rPr lang="ro-RO" sz="1900" b="1" dirty="0"/>
              <a:t>uinal</a:t>
            </a:r>
            <a:r>
              <a:rPr lang="ro-RO" sz="1900" dirty="0"/>
              <a:t> format din 20 de zile sau </a:t>
            </a:r>
            <a:r>
              <a:rPr lang="ro-RO" sz="1900" b="1" dirty="0"/>
              <a:t>kin</a:t>
            </a:r>
          </a:p>
          <a:p>
            <a:endParaRPr lang="ro-RO" sz="3000" dirty="0"/>
          </a:p>
          <a:p>
            <a:r>
              <a:rPr lang="ro-RO" sz="3000" dirty="0"/>
              <a:t>1 baktun avea valori între 1 și 13, </a:t>
            </a:r>
          </a:p>
          <a:p>
            <a:r>
              <a:rPr lang="ro-RO" sz="3000" dirty="0"/>
              <a:t>1 katun/tun/kin între 0 și 19 </a:t>
            </a:r>
          </a:p>
          <a:p>
            <a:r>
              <a:rPr lang="ro-RO" sz="3000" dirty="0"/>
              <a:t>1uinal între 0 și 17</a:t>
            </a:r>
            <a:endParaRPr lang="ro-RO" sz="3000" b="1" dirty="0"/>
          </a:p>
          <a:p>
            <a:endParaRPr lang="ro-RO" sz="3000" dirty="0"/>
          </a:p>
          <a:p>
            <a:r>
              <a:rPr lang="ro-RO" sz="3000" b="1" dirty="0">
                <a:solidFill>
                  <a:srgbClr val="0070C0"/>
                </a:solidFill>
              </a:rPr>
              <a:t>Data</a:t>
            </a:r>
            <a:r>
              <a:rPr lang="ro-RO" sz="3000" dirty="0">
                <a:solidFill>
                  <a:srgbClr val="0070C0"/>
                </a:solidFill>
              </a:rPr>
              <a:t> </a:t>
            </a:r>
            <a:r>
              <a:rPr lang="ro-RO" sz="3000" dirty="0"/>
              <a:t>formată din </a:t>
            </a:r>
            <a:r>
              <a:rPr lang="ro-RO" sz="3000" i="1" dirty="0">
                <a:solidFill>
                  <a:srgbClr val="FF0000"/>
                </a:solidFill>
              </a:rPr>
              <a:t>baktun.katun.tun.uinal.kin</a:t>
            </a:r>
          </a:p>
          <a:p>
            <a:pPr lvl="1"/>
            <a:r>
              <a:rPr lang="ro-RO" sz="2600" dirty="0"/>
              <a:t>Calendarul începea pe 13 baktun sau 13.0.0.0 (11  august 3114 î.Hr.)</a:t>
            </a:r>
          </a:p>
          <a:p>
            <a:pPr lvl="1"/>
            <a:r>
              <a:rPr lang="ro-RO" sz="2600" dirty="0"/>
              <a:t>Un ciclu complet în 13 x 394 ani = 5122 ani</a:t>
            </a:r>
          </a:p>
          <a:p>
            <a:pPr lvl="1"/>
            <a:endParaRPr lang="ro-RO" dirty="0"/>
          </a:p>
        </p:txBody>
      </p:sp>
      <p:sp>
        <p:nvSpPr>
          <p:cNvPr id="4" name="Slide Number Placeholder 3"/>
          <p:cNvSpPr>
            <a:spLocks noGrp="1"/>
          </p:cNvSpPr>
          <p:nvPr>
            <p:ph type="sldNum" sz="quarter" idx="12"/>
          </p:nvPr>
        </p:nvSpPr>
        <p:spPr/>
        <p:txBody>
          <a:bodyPr/>
          <a:lstStyle/>
          <a:p>
            <a:fld id="{57AB46BE-3D84-4577-9CE6-3852D91721B9}" type="slidenum">
              <a:rPr lang="en-US" smtClean="0"/>
              <a:t>18</a:t>
            </a:fld>
            <a:endParaRPr lang="en-US" dirty="0"/>
          </a:p>
        </p:txBody>
      </p:sp>
    </p:spTree>
    <p:extLst>
      <p:ext uri="{BB962C8B-B14F-4D97-AF65-F5344CB8AC3E}">
        <p14:creationId xmlns:p14="http://schemas.microsoft.com/office/powerpoint/2010/main" val="4021095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Calendarul egiptean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10000"/>
              </a:bodyPr>
              <a:lstStyle/>
              <a:p>
                <a:r>
                  <a:rPr lang="ro-RO" b="1" dirty="0"/>
                  <a:t>Calendar</a:t>
                </a:r>
                <a:r>
                  <a:rPr lang="ro-RO" dirty="0"/>
                  <a:t> </a:t>
                </a:r>
                <a:r>
                  <a:rPr lang="ro-RO" b="1" dirty="0"/>
                  <a:t>solar</a:t>
                </a:r>
                <a:r>
                  <a:rPr lang="ro-RO" dirty="0"/>
                  <a:t> bazat pe răsăritul heliacal al stelei Sirius</a:t>
                </a:r>
              </a:p>
              <a:p>
                <a:r>
                  <a:rPr lang="ro-RO" dirty="0"/>
                  <a:t>365 de zile erau împărțite în 12 luni de 30 de zile și 5 zile create de zeul </a:t>
                </a:r>
                <a:r>
                  <a:rPr lang="ro-RO" i="1" dirty="0"/>
                  <a:t>Thoth</a:t>
                </a:r>
                <a:r>
                  <a:rPr lang="ro-RO" dirty="0"/>
                  <a:t> ce marcau nașterea zeilor </a:t>
                </a:r>
                <a:r>
                  <a:rPr lang="ro-RO" i="1" dirty="0"/>
                  <a:t>Osiris</a:t>
                </a:r>
                <a:r>
                  <a:rPr lang="ro-RO" dirty="0"/>
                  <a:t>, </a:t>
                </a:r>
                <a:r>
                  <a:rPr lang="ro-RO" i="1" dirty="0"/>
                  <a:t>Isis</a:t>
                </a:r>
                <a:r>
                  <a:rPr lang="ro-RO" dirty="0"/>
                  <a:t>, </a:t>
                </a:r>
                <a:r>
                  <a:rPr lang="ro-RO" i="1" dirty="0"/>
                  <a:t>Horus</a:t>
                </a:r>
                <a:r>
                  <a:rPr lang="ro-RO" dirty="0"/>
                  <a:t>, </a:t>
                </a:r>
                <a:r>
                  <a:rPr lang="ro-RO" i="1" dirty="0"/>
                  <a:t>Nephtys</a:t>
                </a:r>
                <a:r>
                  <a:rPr lang="ro-RO" dirty="0"/>
                  <a:t> și </a:t>
                </a:r>
                <a:r>
                  <a:rPr lang="ro-RO" i="1" dirty="0"/>
                  <a:t>Seth</a:t>
                </a:r>
                <a:endParaRPr lang="ro-RO" dirty="0"/>
              </a:p>
              <a:p>
                <a:endParaRPr lang="ro-RO" dirty="0"/>
              </a:p>
              <a:p>
                <a:r>
                  <a:rPr lang="ro-RO" dirty="0"/>
                  <a:t>Datorită efectelor induse de precesiunea echinocțiilor, în 238 î.Hr., regele Ptolemeu al III-lea a ordonat introducerea unui an de salt pentru a corela sezoanele cu răsăritul heliacal al stelei</a:t>
                </a:r>
              </a:p>
              <a:p>
                <a:endParaRPr lang="ro-RO" dirty="0"/>
              </a:p>
              <a:p>
                <a:r>
                  <a:rPr lang="ro-RO" b="1" dirty="0"/>
                  <a:t>Sistem calendaristic civil</a:t>
                </a:r>
                <a:r>
                  <a:rPr lang="ro-RO" dirty="0"/>
                  <a:t> de 365 de zile (</a:t>
                </a:r>
                <a14:m>
                  <m:oMath xmlns:m="http://schemas.openxmlformats.org/officeDocument/2006/math">
                    <m:r>
                      <a:rPr lang="ro-RO" i="1">
                        <a:latin typeface="Cambria Math"/>
                      </a:rPr>
                      <m:t>36×10+5</m:t>
                    </m:r>
                  </m:oMath>
                </a14:m>
                <a:r>
                  <a:rPr lang="ro-RO" dirty="0"/>
                  <a:t>) şi se baza pe poziţia fiecărui decan (stea principală) în parte</a:t>
                </a:r>
              </a:p>
              <a:p>
                <a:pPr lvl="1"/>
                <a:r>
                  <a:rPr lang="ro-RO" dirty="0"/>
                  <a:t>La fiecare 10 zile un nou decan răsărea heliacal</a:t>
                </a:r>
              </a:p>
              <a:p>
                <a:pPr lvl="1"/>
                <a:r>
                  <a:rPr lang="ro-RO" dirty="0"/>
                  <a:t>18 decani erau folosiți pentru a marca timpul noaptea. Dintre aceștia 3 erau folosiți la crepuscul și 3 la amurg. Cei 12 rămași erau folosiți pe durata de întuneric total</a:t>
                </a:r>
                <a:endParaRPr lang="en-US" dirty="0"/>
              </a:p>
              <a:p>
                <a:endParaRPr lang="ro-RO"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35" t="-2003" r="-47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57AB46BE-3D84-4577-9CE6-3852D91721B9}" type="slidenum">
              <a:rPr lang="en-US" smtClean="0"/>
              <a:t>19</a:t>
            </a:fld>
            <a:endParaRPr lang="en-US"/>
          </a:p>
        </p:txBody>
      </p:sp>
    </p:spTree>
    <p:extLst>
      <p:ext uri="{BB962C8B-B14F-4D97-AF65-F5344CB8AC3E}">
        <p14:creationId xmlns:p14="http://schemas.microsoft.com/office/powerpoint/2010/main" val="1598871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Context</a:t>
            </a:r>
            <a:endParaRPr lang="en-US" dirty="0"/>
          </a:p>
        </p:txBody>
      </p:sp>
      <p:sp>
        <p:nvSpPr>
          <p:cNvPr id="6" name="Content Placeholder 2"/>
          <p:cNvSpPr>
            <a:spLocks noGrp="1"/>
          </p:cNvSpPr>
          <p:nvPr>
            <p:ph idx="1"/>
          </p:nvPr>
        </p:nvSpPr>
        <p:spPr>
          <a:xfrm>
            <a:off x="457200" y="1874837"/>
            <a:ext cx="8229600" cy="4525963"/>
          </a:xfrm>
        </p:spPr>
        <p:txBody>
          <a:bodyPr>
            <a:normAutofit fontScale="92500" lnSpcReduction="10000"/>
          </a:bodyPr>
          <a:lstStyle/>
          <a:p>
            <a:r>
              <a:rPr lang="ro-RO" sz="2200" dirty="0">
                <a:solidFill>
                  <a:srgbClr val="0070C0"/>
                </a:solidFill>
                <a:latin typeface="Calibri" panose="020F0502020204030204" pitchFamily="34" charset="0"/>
                <a:cs typeface="Calibri" panose="020F0502020204030204" pitchFamily="34" charset="0"/>
              </a:rPr>
              <a:t>Apariția și dezvoltarea agriculturii </a:t>
            </a:r>
            <a:r>
              <a:rPr lang="ro-RO" sz="2200" dirty="0">
                <a:latin typeface="Calibri" panose="020F0502020204030204" pitchFamily="34" charset="0"/>
                <a:cs typeface="Calibri" panose="020F0502020204030204" pitchFamily="34" charset="0"/>
              </a:rPr>
              <a:t>a adus cu sine necesitatea regularizării timpului </a:t>
            </a:r>
            <a:r>
              <a:rPr lang="ro-RO" sz="2200" dirty="0">
                <a:latin typeface="Calibri" panose="020F0502020204030204" pitchFamily="34" charset="0"/>
                <a:cs typeface="Calibri" panose="020F0502020204030204" pitchFamily="34" charset="0"/>
                <a:sym typeface="Wingdings" panose="05000000000000000000" pitchFamily="2" charset="2"/>
              </a:rPr>
              <a:t></a:t>
            </a:r>
            <a:r>
              <a:rPr lang="en-US" sz="2200" dirty="0">
                <a:latin typeface="Calibri" panose="020F0502020204030204" pitchFamily="34" charset="0"/>
                <a:cs typeface="Calibri" panose="020F0502020204030204" pitchFamily="34" charset="0"/>
                <a:sym typeface="Wingdings" panose="05000000000000000000" pitchFamily="2" charset="2"/>
              </a:rPr>
              <a:t> </a:t>
            </a:r>
            <a:r>
              <a:rPr lang="en-US" sz="2200" dirty="0" err="1">
                <a:solidFill>
                  <a:srgbClr val="FF0000"/>
                </a:solidFill>
                <a:latin typeface="Calibri" panose="020F0502020204030204" pitchFamily="34" charset="0"/>
                <a:cs typeface="Calibri" panose="020F0502020204030204" pitchFamily="34" charset="0"/>
                <a:sym typeface="Wingdings" panose="05000000000000000000" pitchFamily="2" charset="2"/>
              </a:rPr>
              <a:t>calendarul</a:t>
            </a:r>
            <a:endParaRPr lang="ro-RO" sz="2200" dirty="0">
              <a:solidFill>
                <a:srgbClr val="FF0000"/>
              </a:solidFill>
              <a:latin typeface="Calibri" panose="020F0502020204030204" pitchFamily="34" charset="0"/>
              <a:cs typeface="Calibri" panose="020F0502020204030204" pitchFamily="34" charset="0"/>
              <a:sym typeface="Wingdings" panose="05000000000000000000" pitchFamily="2" charset="2"/>
            </a:endParaRPr>
          </a:p>
          <a:p>
            <a:endParaRPr lang="ro-RO" sz="2200" dirty="0">
              <a:solidFill>
                <a:srgbClr val="FF0000"/>
              </a:solidFill>
              <a:latin typeface="Calibri" panose="020F0502020204030204" pitchFamily="34" charset="0"/>
              <a:cs typeface="Calibri" panose="020F0502020204030204" pitchFamily="34" charset="0"/>
              <a:sym typeface="Wingdings" panose="05000000000000000000" pitchFamily="2" charset="2"/>
            </a:endParaRPr>
          </a:p>
          <a:p>
            <a:r>
              <a:rPr lang="ro-RO" sz="2200" dirty="0">
                <a:latin typeface="Calibri" panose="020F0502020204030204" pitchFamily="34" charset="0"/>
                <a:cs typeface="Calibri" panose="020F0502020204030204" pitchFamily="34" charset="0"/>
                <a:sym typeface="Wingdings" panose="05000000000000000000" pitchFamily="2" charset="2"/>
              </a:rPr>
              <a:t>De observarea cerului se ocupau așa zișii </a:t>
            </a:r>
            <a:r>
              <a:rPr lang="ro-RO" sz="2200" b="1" dirty="0">
                <a:latin typeface="Calibri" panose="020F0502020204030204" pitchFamily="34" charset="0"/>
                <a:cs typeface="Calibri" panose="020F0502020204030204" pitchFamily="34" charset="0"/>
                <a:sym typeface="Wingdings" panose="05000000000000000000" pitchFamily="2" charset="2"/>
              </a:rPr>
              <a:t>preoți-astronomi</a:t>
            </a:r>
            <a:r>
              <a:rPr lang="ro-RO" sz="2200" dirty="0">
                <a:latin typeface="Calibri" panose="020F0502020204030204" pitchFamily="34" charset="0"/>
                <a:cs typeface="Calibri" panose="020F0502020204030204" pitchFamily="34" charset="0"/>
                <a:sym typeface="Wingdings" panose="05000000000000000000" pitchFamily="2" charset="2"/>
              </a:rPr>
              <a:t>, cei ce </a:t>
            </a:r>
            <a:r>
              <a:rPr lang="ro-RO" sz="2200" i="1" dirty="0">
                <a:latin typeface="Calibri" panose="020F0502020204030204" pitchFamily="34" charset="0"/>
                <a:cs typeface="Calibri" panose="020F0502020204030204" pitchFamily="34" charset="0"/>
                <a:sym typeface="Wingdings" panose="05000000000000000000" pitchFamily="2" charset="2"/>
              </a:rPr>
              <a:t>cunoșteau</a:t>
            </a:r>
            <a:r>
              <a:rPr lang="ro-RO" sz="2200" dirty="0">
                <a:latin typeface="Calibri" panose="020F0502020204030204" pitchFamily="34" charset="0"/>
                <a:cs typeface="Calibri" panose="020F0502020204030204" pitchFamily="34" charset="0"/>
                <a:sym typeface="Wingdings" panose="05000000000000000000" pitchFamily="2" charset="2"/>
              </a:rPr>
              <a:t> secretele lui și puteau prezice apariția unor evenimente cosmice și terestre</a:t>
            </a:r>
          </a:p>
          <a:p>
            <a:endParaRPr lang="en-US" sz="2200" dirty="0">
              <a:solidFill>
                <a:srgbClr val="FF0000"/>
              </a:solidFill>
              <a:latin typeface="Calibri" panose="020F0502020204030204" pitchFamily="34" charset="0"/>
              <a:cs typeface="Calibri" panose="020F0502020204030204" pitchFamily="34" charset="0"/>
              <a:sym typeface="Wingdings" panose="05000000000000000000" pitchFamily="2" charset="2"/>
            </a:endParaRPr>
          </a:p>
          <a:p>
            <a:r>
              <a:rPr lang="en-US" sz="2200" dirty="0" err="1">
                <a:latin typeface="Calibri" panose="020F0502020204030204" pitchFamily="34" charset="0"/>
                <a:cs typeface="Calibri" panose="020F0502020204030204" pitchFamily="34" charset="0"/>
              </a:rPr>
              <a:t>Treptat</a:t>
            </a:r>
            <a:r>
              <a:rPr lang="ro-RO" sz="2200" dirty="0">
                <a:latin typeface="Calibri" panose="020F0502020204030204" pitchFamily="34" charset="0"/>
                <a:cs typeface="Calibri" panose="020F0502020204030204" pitchFamily="34" charset="0"/>
              </a:rPr>
              <a:t>,</a:t>
            </a:r>
            <a:r>
              <a:rPr lang="en-US" sz="2200" dirty="0">
                <a:latin typeface="Calibri" panose="020F0502020204030204" pitchFamily="34" charset="0"/>
                <a:cs typeface="Calibri" panose="020F0502020204030204" pitchFamily="34" charset="0"/>
              </a:rPr>
              <a:t> de-a </a:t>
            </a:r>
            <a:r>
              <a:rPr lang="en-US" sz="2200" dirty="0" err="1">
                <a:latin typeface="Calibri" panose="020F0502020204030204" pitchFamily="34" charset="0"/>
                <a:cs typeface="Calibri" panose="020F0502020204030204" pitchFamily="34" charset="0"/>
              </a:rPr>
              <a:t>lungul</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timpului</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aceste</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calendare</a:t>
            </a:r>
            <a:r>
              <a:rPr lang="en-US" sz="2200" dirty="0">
                <a:latin typeface="Calibri" panose="020F0502020204030204" pitchFamily="34" charset="0"/>
                <a:cs typeface="Calibri" panose="020F0502020204030204" pitchFamily="34" charset="0"/>
              </a:rPr>
              <a:t> au </a:t>
            </a:r>
            <a:r>
              <a:rPr lang="en-US" sz="2200" dirty="0" err="1">
                <a:latin typeface="Calibri" panose="020F0502020204030204" pitchFamily="34" charset="0"/>
                <a:cs typeface="Calibri" panose="020F0502020204030204" pitchFamily="34" charset="0"/>
              </a:rPr>
              <a:t>fost</a:t>
            </a:r>
            <a:r>
              <a:rPr lang="en-US" sz="2200" dirty="0">
                <a:latin typeface="Calibri" panose="020F0502020204030204" pitchFamily="34" charset="0"/>
                <a:cs typeface="Calibri" panose="020F0502020204030204" pitchFamily="34" charset="0"/>
              </a:rPr>
              <a:t> </a:t>
            </a:r>
            <a:r>
              <a:rPr lang="ro-RO" sz="2200" dirty="0">
                <a:latin typeface="Calibri" panose="020F0502020204030204" pitchFamily="34" charset="0"/>
                <a:cs typeface="Calibri" panose="020F0502020204030204" pitchFamily="34" charset="0"/>
              </a:rPr>
              <a:t>împărțite în </a:t>
            </a:r>
          </a:p>
          <a:p>
            <a:pPr lvl="1"/>
            <a:r>
              <a:rPr lang="ro-RO" sz="1800" dirty="0">
                <a:latin typeface="Calibri" panose="020F0502020204030204" pitchFamily="34" charset="0"/>
                <a:cs typeface="Calibri" panose="020F0502020204030204" pitchFamily="34" charset="0"/>
              </a:rPr>
              <a:t>calendare </a:t>
            </a:r>
            <a:r>
              <a:rPr lang="ro-RO" sz="1800" b="1" dirty="0">
                <a:solidFill>
                  <a:srgbClr val="FF0000"/>
                </a:solidFill>
                <a:latin typeface="Calibri" panose="020F0502020204030204" pitchFamily="34" charset="0"/>
                <a:cs typeface="Calibri" panose="020F0502020204030204" pitchFamily="34" charset="0"/>
              </a:rPr>
              <a:t>civile</a:t>
            </a:r>
            <a:endParaRPr lang="ro-RO" sz="1800" dirty="0">
              <a:latin typeface="Calibri" panose="020F0502020204030204" pitchFamily="34" charset="0"/>
              <a:cs typeface="Calibri" panose="020F0502020204030204" pitchFamily="34" charset="0"/>
            </a:endParaRPr>
          </a:p>
          <a:p>
            <a:pPr lvl="2"/>
            <a:r>
              <a:rPr lang="ro-RO" sz="1400" dirty="0">
                <a:latin typeface="Calibri" panose="020F0502020204030204" pitchFamily="34" charset="0"/>
                <a:cs typeface="Calibri" panose="020F0502020204030204" pitchFamily="34" charset="0"/>
              </a:rPr>
              <a:t>Pentru populație în scopul de a ține evidența trecerii timpului </a:t>
            </a:r>
          </a:p>
          <a:p>
            <a:pPr lvl="1"/>
            <a:r>
              <a:rPr lang="ro-RO" sz="1800" dirty="0">
                <a:latin typeface="Calibri" panose="020F0502020204030204" pitchFamily="34" charset="0"/>
                <a:cs typeface="Calibri" panose="020F0502020204030204" pitchFamily="34" charset="0"/>
              </a:rPr>
              <a:t>calendare </a:t>
            </a:r>
            <a:r>
              <a:rPr lang="ro-RO" sz="1800" b="1" dirty="0">
                <a:solidFill>
                  <a:srgbClr val="FF0000"/>
                </a:solidFill>
                <a:latin typeface="Calibri" panose="020F0502020204030204" pitchFamily="34" charset="0"/>
                <a:cs typeface="Calibri" panose="020F0502020204030204" pitchFamily="34" charset="0"/>
              </a:rPr>
              <a:t>religioase/oficiale</a:t>
            </a:r>
          </a:p>
          <a:p>
            <a:pPr lvl="2"/>
            <a:r>
              <a:rPr lang="ro-RO" sz="1400" dirty="0">
                <a:latin typeface="Calibri" panose="020F0502020204030204" pitchFamily="34" charset="0"/>
                <a:cs typeface="Calibri" panose="020F0502020204030204" pitchFamily="34" charset="0"/>
              </a:rPr>
              <a:t>Pentru preoți/regi pentru a stabili datele unor ceremonii și festivități</a:t>
            </a:r>
          </a:p>
          <a:p>
            <a:pPr lvl="1"/>
            <a:endParaRPr lang="ro-RO" sz="1600" dirty="0">
              <a:latin typeface="Calibri" panose="020F0502020204030204" pitchFamily="34" charset="0"/>
              <a:cs typeface="Calibri" panose="020F0502020204030204" pitchFamily="34" charset="0"/>
            </a:endParaRPr>
          </a:p>
          <a:p>
            <a:pPr marL="457200" lvl="1" indent="0">
              <a:buNone/>
            </a:pPr>
            <a:endParaRPr lang="ro-RO" sz="16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57AB46BE-3D84-4577-9CE6-3852D91721B9}" type="slidenum">
              <a:rPr lang="en-US" smtClean="0"/>
              <a:t>2</a:t>
            </a:fld>
            <a:endParaRPr lang="en-US" dirty="0"/>
          </a:p>
        </p:txBody>
      </p:sp>
    </p:spTree>
    <p:extLst>
      <p:ext uri="{BB962C8B-B14F-4D97-AF65-F5344CB8AC3E}">
        <p14:creationId xmlns:p14="http://schemas.microsoft.com/office/powerpoint/2010/main" val="373245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Cerul – un uriaș ceas cosmic</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ro-RO" sz="2400" dirty="0">
                <a:solidFill>
                  <a:srgbClr val="FFC000"/>
                </a:solidFill>
              </a:rPr>
              <a:t>Soarele</a:t>
            </a:r>
          </a:p>
          <a:p>
            <a:pPr lvl="1"/>
            <a:r>
              <a:rPr lang="ro-RO" sz="2000" dirty="0"/>
              <a:t>de-a lungul a</a:t>
            </a:r>
            <a:r>
              <a:rPr lang="en-US" sz="2000" dirty="0"/>
              <a:t> </a:t>
            </a:r>
            <a:r>
              <a:rPr lang="ro-RO" sz="2000" dirty="0"/>
              <a:t> </a:t>
            </a:r>
            <a:r>
              <a:rPr lang="en-US" sz="2000" dirty="0"/>
              <a:t>~</a:t>
            </a:r>
            <a:r>
              <a:rPr lang="ro-RO" sz="2000" dirty="0"/>
              <a:t>365 ¼ zile acesta pare a răsări din diverse puncte ale orizontului, urcând tot mai sus pe cer de la solstițiul de iarnă și până la cel de vară, când începe iarăși să coboare</a:t>
            </a:r>
          </a:p>
          <a:p>
            <a:endParaRPr lang="ro-RO" sz="2400" dirty="0">
              <a:solidFill>
                <a:srgbClr val="0070C0"/>
              </a:solidFill>
            </a:endParaRPr>
          </a:p>
          <a:p>
            <a:r>
              <a:rPr lang="ro-RO" sz="2400" dirty="0">
                <a:solidFill>
                  <a:srgbClr val="0070C0"/>
                </a:solidFill>
              </a:rPr>
              <a:t>Luna</a:t>
            </a:r>
          </a:p>
          <a:p>
            <a:pPr lvl="1"/>
            <a:r>
              <a:rPr lang="ro-RO" sz="2000" dirty="0"/>
              <a:t>Pare a crește și descrește timp de </a:t>
            </a:r>
            <a:r>
              <a:rPr lang="en-US" sz="2000" dirty="0"/>
              <a:t>~</a:t>
            </a:r>
            <a:r>
              <a:rPr lang="ro-RO" sz="2000" dirty="0"/>
              <a:t>28 de zile (din care în jur de 2-3 zile este invizibilă (Lună Neagră)</a:t>
            </a:r>
          </a:p>
          <a:p>
            <a:endParaRPr lang="ro-RO" sz="2400" dirty="0">
              <a:solidFill>
                <a:srgbClr val="FF0000"/>
              </a:solidFill>
            </a:endParaRPr>
          </a:p>
          <a:p>
            <a:r>
              <a:rPr lang="ro-RO" sz="2400" dirty="0">
                <a:solidFill>
                  <a:srgbClr val="FF0000"/>
                </a:solidFill>
              </a:rPr>
              <a:t>Stelele</a:t>
            </a:r>
          </a:p>
          <a:p>
            <a:pPr lvl="1"/>
            <a:r>
              <a:rPr lang="ro-RO" sz="2000" dirty="0"/>
              <a:t>De-a lungul unui an Soarele pare a răsări/apune odată cu anumite stele sau constelații</a:t>
            </a:r>
          </a:p>
          <a:p>
            <a:pPr lvl="2"/>
            <a:r>
              <a:rPr lang="ro-RO" sz="1700" b="1" dirty="0"/>
              <a:t>Răsărit/apus heliacal</a:t>
            </a:r>
          </a:p>
          <a:p>
            <a:pPr lvl="1"/>
            <a:r>
              <a:rPr lang="ro-RO" sz="2000" dirty="0"/>
              <a:t>De-a lungul unei nopți pe bolta cerească răsar una după alta, la diferite intervale, diverse stele strălucitoare</a:t>
            </a:r>
          </a:p>
          <a:p>
            <a:pPr lvl="2"/>
            <a:r>
              <a:rPr lang="ro-RO" sz="1700" b="1" dirty="0"/>
              <a:t>Decanii</a:t>
            </a:r>
            <a:endParaRPr lang="en-US" sz="1700" b="1" dirty="0"/>
          </a:p>
        </p:txBody>
      </p:sp>
      <p:sp>
        <p:nvSpPr>
          <p:cNvPr id="4" name="Slide Number Placeholder 3"/>
          <p:cNvSpPr>
            <a:spLocks noGrp="1"/>
          </p:cNvSpPr>
          <p:nvPr>
            <p:ph type="sldNum" sz="quarter" idx="12"/>
          </p:nvPr>
        </p:nvSpPr>
        <p:spPr/>
        <p:txBody>
          <a:bodyPr/>
          <a:lstStyle/>
          <a:p>
            <a:fld id="{57AB46BE-3D84-4577-9CE6-3852D91721B9}" type="slidenum">
              <a:rPr lang="en-US" smtClean="0"/>
              <a:t>3</a:t>
            </a:fld>
            <a:endParaRPr lang="en-US"/>
          </a:p>
        </p:txBody>
      </p:sp>
    </p:spTree>
    <p:extLst>
      <p:ext uri="{BB962C8B-B14F-4D97-AF65-F5344CB8AC3E}">
        <p14:creationId xmlns:p14="http://schemas.microsoft.com/office/powerpoint/2010/main" val="1701777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Tipuri</a:t>
            </a:r>
            <a:r>
              <a:rPr lang="en-US" dirty="0"/>
              <a:t> de </a:t>
            </a:r>
            <a:r>
              <a:rPr lang="en-US" dirty="0" err="1"/>
              <a:t>calendare</a:t>
            </a:r>
            <a:endParaRPr lang="en-US" dirty="0"/>
          </a:p>
        </p:txBody>
      </p:sp>
      <p:sp>
        <p:nvSpPr>
          <p:cNvPr id="3" name="Content Placeholder 2"/>
          <p:cNvSpPr>
            <a:spLocks noGrp="1"/>
          </p:cNvSpPr>
          <p:nvPr>
            <p:ph idx="1"/>
          </p:nvPr>
        </p:nvSpPr>
        <p:spPr>
          <a:xfrm>
            <a:off x="467360" y="980936"/>
            <a:ext cx="8229600" cy="4525963"/>
          </a:xfrm>
        </p:spPr>
        <p:txBody>
          <a:bodyPr>
            <a:normAutofit/>
          </a:bodyPr>
          <a:lstStyle/>
          <a:p>
            <a:r>
              <a:rPr lang="ro-RO" dirty="0"/>
              <a:t>În funcție de ce s-a folosit pentru a determina </a:t>
            </a:r>
            <a:r>
              <a:rPr lang="ro-RO" b="1" dirty="0">
                <a:solidFill>
                  <a:srgbClr val="0070C0"/>
                </a:solidFill>
              </a:rPr>
              <a:t>trecerea</a:t>
            </a:r>
            <a:r>
              <a:rPr lang="ro-RO" dirty="0">
                <a:solidFill>
                  <a:srgbClr val="0070C0"/>
                </a:solidFill>
              </a:rPr>
              <a:t> </a:t>
            </a:r>
            <a:r>
              <a:rPr lang="ro-RO" dirty="0"/>
              <a:t>și </a:t>
            </a:r>
            <a:r>
              <a:rPr lang="ro-RO" b="1" dirty="0">
                <a:solidFill>
                  <a:srgbClr val="0070C0"/>
                </a:solidFill>
              </a:rPr>
              <a:t>repetiția</a:t>
            </a:r>
            <a:r>
              <a:rPr lang="ro-RO" dirty="0">
                <a:solidFill>
                  <a:srgbClr val="0070C0"/>
                </a:solidFill>
              </a:rPr>
              <a:t> </a:t>
            </a:r>
            <a:r>
              <a:rPr lang="ro-RO" b="1" dirty="0">
                <a:solidFill>
                  <a:srgbClr val="0070C0"/>
                </a:solidFill>
              </a:rPr>
              <a:t>timpului</a:t>
            </a:r>
            <a:r>
              <a:rPr lang="ro-RO" dirty="0">
                <a:solidFill>
                  <a:srgbClr val="0070C0"/>
                </a:solidFill>
              </a:rPr>
              <a:t> </a:t>
            </a:r>
            <a:r>
              <a:rPr lang="ro-RO" dirty="0"/>
              <a:t>calendarele se împart în:</a:t>
            </a:r>
          </a:p>
          <a:p>
            <a:pPr lvl="1"/>
            <a:r>
              <a:rPr lang="ro-RO" b="1" dirty="0"/>
              <a:t>Solare</a:t>
            </a:r>
          </a:p>
          <a:p>
            <a:pPr lvl="2"/>
            <a:r>
              <a:rPr lang="ro-RO" sz="1200" dirty="0"/>
              <a:t>Bazate pe mișcarea Soarelui în raport cu stelele sau cu solstițiile</a:t>
            </a:r>
          </a:p>
          <a:p>
            <a:pPr lvl="1"/>
            <a:r>
              <a:rPr lang="ro-RO" b="1" dirty="0"/>
              <a:t>Lunare</a:t>
            </a:r>
          </a:p>
          <a:p>
            <a:pPr lvl="2"/>
            <a:r>
              <a:rPr lang="ro-RO" sz="1200" dirty="0"/>
              <a:t>Bazate pe fazele lunii</a:t>
            </a:r>
          </a:p>
          <a:p>
            <a:pPr lvl="1"/>
            <a:r>
              <a:rPr lang="ro-RO" b="1" dirty="0"/>
              <a:t>Lunisolare</a:t>
            </a:r>
          </a:p>
          <a:p>
            <a:pPr lvl="2"/>
            <a:r>
              <a:rPr lang="ro-RO" sz="1200" dirty="0"/>
              <a:t>Bazate pe fazele lunii dar sincronizat o dată la câțiva ani cu anul tropic</a:t>
            </a:r>
          </a:p>
          <a:p>
            <a:endParaRPr lang="en-US" sz="2000" dirty="0"/>
          </a:p>
        </p:txBody>
      </p:sp>
      <p:sp>
        <p:nvSpPr>
          <p:cNvPr id="4" name="Slide Number Placeholder 3"/>
          <p:cNvSpPr>
            <a:spLocks noGrp="1"/>
          </p:cNvSpPr>
          <p:nvPr>
            <p:ph type="sldNum" sz="quarter" idx="12"/>
          </p:nvPr>
        </p:nvSpPr>
        <p:spPr/>
        <p:txBody>
          <a:bodyPr/>
          <a:lstStyle/>
          <a:p>
            <a:fld id="{57AB46BE-3D84-4577-9CE6-3852D91721B9}" type="slidenum">
              <a:rPr lang="en-US" smtClean="0"/>
              <a:t>4</a:t>
            </a:fld>
            <a:endParaRPr lang="en-US"/>
          </a:p>
        </p:txBody>
      </p:sp>
      <p:pic>
        <p:nvPicPr>
          <p:cNvPr id="5" name="Picture 4" descr="Image result for moon and sun pa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1256" y="4541745"/>
            <a:ext cx="3048001" cy="217459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2590800"/>
            <a:ext cx="2590800" cy="2682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979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Primele însemne calendaristice</a:t>
            </a:r>
            <a:endParaRPr lang="en-US" dirty="0"/>
          </a:p>
        </p:txBody>
      </p:sp>
      <p:sp>
        <p:nvSpPr>
          <p:cNvPr id="3" name="Content Placeholder 2"/>
          <p:cNvSpPr>
            <a:spLocks noGrp="1"/>
          </p:cNvSpPr>
          <p:nvPr>
            <p:ph idx="1"/>
          </p:nvPr>
        </p:nvSpPr>
        <p:spPr>
          <a:xfrm>
            <a:off x="457200" y="1600200"/>
            <a:ext cx="4419600" cy="4525963"/>
          </a:xfrm>
        </p:spPr>
        <p:txBody>
          <a:bodyPr>
            <a:normAutofit fontScale="85000" lnSpcReduction="20000"/>
          </a:bodyPr>
          <a:lstStyle/>
          <a:p>
            <a:r>
              <a:rPr lang="ro-RO" sz="2400" dirty="0"/>
              <a:t>Acum circa 13.000 de ani în valea Dordogne din centrul Franței, omul de Cro-Magnon a </a:t>
            </a:r>
            <a:r>
              <a:rPr lang="en-US" sz="2400" dirty="0" err="1"/>
              <a:t>privit</a:t>
            </a:r>
            <a:r>
              <a:rPr lang="en-US" sz="2400" dirty="0"/>
              <a:t> </a:t>
            </a:r>
            <a:r>
              <a:rPr lang="en-US" sz="2400" dirty="0" err="1"/>
              <a:t>spre</a:t>
            </a:r>
            <a:r>
              <a:rPr lang="en-US" sz="2400" dirty="0"/>
              <a:t> </a:t>
            </a:r>
            <a:r>
              <a:rPr lang="en-US" sz="2400" dirty="0" err="1"/>
              <a:t>cer</a:t>
            </a:r>
            <a:r>
              <a:rPr lang="en-US" sz="2400" dirty="0"/>
              <a:t> </a:t>
            </a:r>
            <a:r>
              <a:rPr lang="en-US" sz="2400" dirty="0" err="1"/>
              <a:t>și</a:t>
            </a:r>
            <a:r>
              <a:rPr lang="en-US" sz="2400" dirty="0"/>
              <a:t> a </a:t>
            </a:r>
            <a:r>
              <a:rPr lang="ro-RO" sz="2400" b="1" dirty="0" err="1"/>
              <a:t>î</a:t>
            </a:r>
            <a:r>
              <a:rPr lang="en-US" sz="2400" b="1" dirty="0" err="1"/>
              <a:t>nsemnat</a:t>
            </a:r>
            <a:r>
              <a:rPr lang="en-US" sz="2400" dirty="0"/>
              <a:t> </a:t>
            </a:r>
            <a:r>
              <a:rPr lang="ro-RO" sz="2400" b="1" dirty="0">
                <a:solidFill>
                  <a:srgbClr val="FF0000"/>
                </a:solidFill>
              </a:rPr>
              <a:t>(!?)</a:t>
            </a:r>
            <a:r>
              <a:rPr lang="ro-RO" sz="2400" dirty="0"/>
              <a:t> </a:t>
            </a:r>
            <a:r>
              <a:rPr lang="en-US" sz="2400" dirty="0" err="1"/>
              <a:t>pe</a:t>
            </a:r>
            <a:r>
              <a:rPr lang="en-US" sz="2400" dirty="0"/>
              <a:t> un </a:t>
            </a:r>
            <a:r>
              <a:rPr lang="en-US" sz="2400" b="1" dirty="0" err="1"/>
              <a:t>os</a:t>
            </a:r>
            <a:r>
              <a:rPr lang="en-US" sz="2400" b="1" dirty="0"/>
              <a:t> de </a:t>
            </a:r>
            <a:r>
              <a:rPr lang="en-US" sz="2400" b="1" dirty="0" err="1"/>
              <a:t>vultur</a:t>
            </a:r>
            <a:r>
              <a:rPr lang="en-US" sz="2400" b="1" dirty="0"/>
              <a:t> </a:t>
            </a:r>
            <a:r>
              <a:rPr lang="en-US" sz="2400" b="1" dirty="0" err="1"/>
              <a:t>zilele</a:t>
            </a:r>
            <a:r>
              <a:rPr lang="en-US" sz="2400" dirty="0"/>
              <a:t> </a:t>
            </a:r>
            <a:r>
              <a:rPr lang="en-US" sz="2400" dirty="0" err="1"/>
              <a:t>dintre</a:t>
            </a:r>
            <a:r>
              <a:rPr lang="en-US" sz="2400" dirty="0"/>
              <a:t> </a:t>
            </a:r>
            <a:r>
              <a:rPr lang="en-US" sz="2400" dirty="0" err="1"/>
              <a:t>principalele</a:t>
            </a:r>
            <a:r>
              <a:rPr lang="en-US" sz="2400" dirty="0"/>
              <a:t> </a:t>
            </a:r>
            <a:r>
              <a:rPr lang="en-US" sz="2400" b="1" dirty="0"/>
              <a:t>faze ale </a:t>
            </a:r>
            <a:r>
              <a:rPr lang="en-US" sz="2400" b="1" dirty="0" err="1"/>
              <a:t>Lunii</a:t>
            </a:r>
            <a:endParaRPr lang="ro-RO" sz="2400" b="1" dirty="0"/>
          </a:p>
          <a:p>
            <a:pPr lvl="1"/>
            <a:r>
              <a:rPr lang="ro-RO" sz="2000" dirty="0"/>
              <a:t>Gravurile par a fi </a:t>
            </a:r>
            <a:r>
              <a:rPr lang="ro-RO" sz="2000" b="1" dirty="0"/>
              <a:t>grupate câte 7 </a:t>
            </a:r>
            <a:r>
              <a:rPr lang="ro-RO" sz="2000" dirty="0"/>
              <a:t>dând o estimare grosieră a duratei dintre două faze ale Lunii</a:t>
            </a:r>
          </a:p>
          <a:p>
            <a:endParaRPr lang="ro-RO" sz="2400" dirty="0"/>
          </a:p>
          <a:p>
            <a:r>
              <a:rPr lang="ro-RO" sz="2400" dirty="0"/>
              <a:t>Tot în acea perioadă, la Lascaux, acesta a marcat </a:t>
            </a:r>
            <a:r>
              <a:rPr lang="ro-RO" sz="2400" i="1" dirty="0"/>
              <a:t>probabil</a:t>
            </a:r>
            <a:r>
              <a:rPr lang="ro-RO" sz="2400" dirty="0"/>
              <a:t> perioada dintre Luna Plină și Lună Nouă (</a:t>
            </a:r>
            <a:r>
              <a:rPr lang="en-US" sz="2400" dirty="0"/>
              <a:t>~</a:t>
            </a:r>
            <a:r>
              <a:rPr lang="ro-RO" sz="2400" dirty="0"/>
              <a:t>13 zile) dar și întreaga lună </a:t>
            </a:r>
            <a:r>
              <a:rPr lang="ro-RO" sz="2400" i="1" dirty="0"/>
              <a:t>sinodică</a:t>
            </a:r>
            <a:r>
              <a:rPr lang="ro-RO" sz="2400" dirty="0"/>
              <a:t> de 29 de zile</a:t>
            </a:r>
          </a:p>
          <a:p>
            <a:pPr lvl="1"/>
            <a:r>
              <a:rPr lang="ro-RO" sz="2000" dirty="0"/>
              <a:t>Luna nouă fiind marcată printr-un pătrat gol</a:t>
            </a:r>
            <a:endParaRPr lang="en-US" sz="2000" dirty="0"/>
          </a:p>
        </p:txBody>
      </p:sp>
      <p:sp>
        <p:nvSpPr>
          <p:cNvPr id="4" name="Slide Number Placeholder 3"/>
          <p:cNvSpPr>
            <a:spLocks noGrp="1"/>
          </p:cNvSpPr>
          <p:nvPr>
            <p:ph type="sldNum" sz="quarter" idx="12"/>
          </p:nvPr>
        </p:nvSpPr>
        <p:spPr/>
        <p:txBody>
          <a:bodyPr/>
          <a:lstStyle/>
          <a:p>
            <a:fld id="{57AB46BE-3D84-4577-9CE6-3852D91721B9}" type="slidenum">
              <a:rPr lang="en-US" smtClean="0"/>
              <a:t>5</a:t>
            </a:fld>
            <a:endParaRPr lang="en-US"/>
          </a:p>
        </p:txBody>
      </p:sp>
      <p:pic>
        <p:nvPicPr>
          <p:cNvPr id="5" name="Picture 2" descr="http://JournalofCosmology.com/images/EPasztorFigu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0470" y="2057400"/>
            <a:ext cx="40576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ascaux BB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038600"/>
            <a:ext cx="2857500" cy="1819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6949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Primele calendare</a:t>
            </a:r>
            <a:endParaRPr lang="en-US" dirty="0"/>
          </a:p>
        </p:txBody>
      </p:sp>
      <p:sp>
        <p:nvSpPr>
          <p:cNvPr id="3" name="Content Placeholder 2"/>
          <p:cNvSpPr>
            <a:spLocks noGrp="1"/>
          </p:cNvSpPr>
          <p:nvPr>
            <p:ph idx="1"/>
          </p:nvPr>
        </p:nvSpPr>
        <p:spPr/>
        <p:txBody>
          <a:bodyPr>
            <a:normAutofit/>
          </a:bodyPr>
          <a:lstStyle/>
          <a:p>
            <a:r>
              <a:rPr lang="ro-RO" dirty="0"/>
              <a:t>Acum 6.000 de ani primele calendare solare apar în </a:t>
            </a:r>
            <a:r>
              <a:rPr lang="ro-RO" b="1" dirty="0"/>
              <a:t>Egipt</a:t>
            </a:r>
          </a:p>
          <a:p>
            <a:pPr lvl="1"/>
            <a:r>
              <a:rPr lang="ro-RO" dirty="0"/>
              <a:t>Prima dată din istorie: 4.241 î.Hr. </a:t>
            </a:r>
            <a:r>
              <a:rPr lang="ro-RO" b="1" dirty="0">
                <a:solidFill>
                  <a:srgbClr val="FF0000"/>
                </a:solidFill>
              </a:rPr>
              <a:t>(?!)</a:t>
            </a:r>
          </a:p>
          <a:p>
            <a:pPr lvl="1"/>
            <a:r>
              <a:rPr lang="ro-RO" dirty="0"/>
              <a:t>Bazate pe anotimpuri și pe răsăritul heliacal al stelei Sirius</a:t>
            </a:r>
          </a:p>
          <a:p>
            <a:pPr lvl="1"/>
            <a:r>
              <a:rPr lang="ro-RO" b="1" dirty="0">
                <a:solidFill>
                  <a:srgbClr val="FF0000"/>
                </a:solidFill>
              </a:rPr>
              <a:t>Ziua de 24 de ore </a:t>
            </a:r>
            <a:r>
              <a:rPr lang="ro-RO" dirty="0"/>
              <a:t>(o oră avea aproximativ 45 de minute)</a:t>
            </a:r>
          </a:p>
          <a:p>
            <a:pPr lvl="1"/>
            <a:r>
              <a:rPr lang="ro-RO" b="1" dirty="0"/>
              <a:t>Decanii</a:t>
            </a:r>
            <a:r>
              <a:rPr lang="ro-RO" dirty="0"/>
              <a:t> pentru a măsura timpul noaptea (singurul cunoscut: Sirius)</a:t>
            </a:r>
          </a:p>
          <a:p>
            <a:r>
              <a:rPr lang="ro-RO" dirty="0"/>
              <a:t>Acum 4.000 de ani </a:t>
            </a:r>
            <a:r>
              <a:rPr lang="ro-RO" b="1" dirty="0"/>
              <a:t>babilonienii</a:t>
            </a:r>
            <a:r>
              <a:rPr lang="ro-RO" dirty="0"/>
              <a:t> foloseau un calendar lunar (ulterior lunisolar)</a:t>
            </a:r>
          </a:p>
          <a:p>
            <a:pPr lvl="1"/>
            <a:r>
              <a:rPr lang="ro-RO" dirty="0"/>
              <a:t>Fiecare lună începea la Luna Nouă și dura 29 sau 30 de zile</a:t>
            </a:r>
          </a:p>
          <a:p>
            <a:pPr lvl="1"/>
            <a:r>
              <a:rPr lang="ro-RO" dirty="0"/>
              <a:t>Aceștia au introdus </a:t>
            </a:r>
            <a:r>
              <a:rPr lang="ro-RO" b="1" dirty="0">
                <a:solidFill>
                  <a:srgbClr val="FF0000"/>
                </a:solidFill>
              </a:rPr>
              <a:t>săptămâna de 7 zile </a:t>
            </a:r>
            <a:r>
              <a:rPr lang="ro-RO" dirty="0"/>
              <a:t>și 12 ore pe zi precum și </a:t>
            </a:r>
            <a:r>
              <a:rPr lang="ro-RO" b="1" dirty="0">
                <a:solidFill>
                  <a:srgbClr val="FF0000"/>
                </a:solidFill>
              </a:rPr>
              <a:t>sistemul sexazegimal </a:t>
            </a:r>
            <a:r>
              <a:rPr lang="ro-RO" dirty="0"/>
              <a:t>(ora de 60 de minute)</a:t>
            </a:r>
          </a:p>
          <a:p>
            <a:endParaRPr lang="en-US" dirty="0"/>
          </a:p>
        </p:txBody>
      </p:sp>
      <p:sp>
        <p:nvSpPr>
          <p:cNvPr id="4" name="Slide Number Placeholder 3"/>
          <p:cNvSpPr>
            <a:spLocks noGrp="1"/>
          </p:cNvSpPr>
          <p:nvPr>
            <p:ph type="sldNum" sz="quarter" idx="12"/>
          </p:nvPr>
        </p:nvSpPr>
        <p:spPr/>
        <p:txBody>
          <a:bodyPr/>
          <a:lstStyle/>
          <a:p>
            <a:fld id="{57AB46BE-3D84-4577-9CE6-3852D91721B9}" type="slidenum">
              <a:rPr lang="en-US" smtClean="0"/>
              <a:t>6</a:t>
            </a:fld>
            <a:endParaRPr lang="en-US"/>
          </a:p>
        </p:txBody>
      </p:sp>
    </p:spTree>
    <p:extLst>
      <p:ext uri="{BB962C8B-B14F-4D97-AF65-F5344CB8AC3E}">
        <p14:creationId xmlns:p14="http://schemas.microsoft.com/office/powerpoint/2010/main" val="1793956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Care lună?</a:t>
            </a:r>
            <a:endParaRPr lang="en-US" dirty="0"/>
          </a:p>
        </p:txBody>
      </p:sp>
      <p:sp>
        <p:nvSpPr>
          <p:cNvPr id="3" name="Content Placeholder 2"/>
          <p:cNvSpPr>
            <a:spLocks noGrp="1"/>
          </p:cNvSpPr>
          <p:nvPr>
            <p:ph idx="1"/>
          </p:nvPr>
        </p:nvSpPr>
        <p:spPr>
          <a:xfrm>
            <a:off x="462280" y="1981200"/>
            <a:ext cx="8229600" cy="4525963"/>
          </a:xfrm>
        </p:spPr>
        <p:txBody>
          <a:bodyPr>
            <a:noAutofit/>
          </a:bodyPr>
          <a:lstStyle/>
          <a:p>
            <a:r>
              <a:rPr lang="en-US" b="1" dirty="0"/>
              <a:t>Luna </a:t>
            </a:r>
            <a:r>
              <a:rPr lang="en-US" b="1" dirty="0" err="1"/>
              <a:t>siderală</a:t>
            </a:r>
            <a:r>
              <a:rPr lang="en-US" b="1" dirty="0"/>
              <a:t> </a:t>
            </a:r>
            <a:endParaRPr lang="ro-RO" b="1" dirty="0"/>
          </a:p>
          <a:p>
            <a:pPr lvl="1"/>
            <a:r>
              <a:rPr lang="ro-RO" sz="1400" dirty="0" err="1"/>
              <a:t>I</a:t>
            </a:r>
            <a:r>
              <a:rPr lang="en-US" sz="1400" dirty="0" err="1"/>
              <a:t>ntervalul</a:t>
            </a:r>
            <a:r>
              <a:rPr lang="en-US" sz="1400" dirty="0"/>
              <a:t> de </a:t>
            </a:r>
            <a:r>
              <a:rPr lang="ro-RO" sz="1400" dirty="0"/>
              <a:t>27,321661 zile (27 zile 7 ore 43 minute și 11,5 secunde) necesar Lunii pentru a se întoarce în aceeași poziția raportată la stelele de pe bolta cerească. </a:t>
            </a:r>
            <a:endParaRPr lang="en-US" sz="1400" dirty="0"/>
          </a:p>
          <a:p>
            <a:r>
              <a:rPr lang="en-US" b="1" dirty="0"/>
              <a:t>Luna </a:t>
            </a:r>
            <a:r>
              <a:rPr lang="en-US" b="1" dirty="0" err="1"/>
              <a:t>sinodică</a:t>
            </a:r>
            <a:r>
              <a:rPr lang="en-US" dirty="0"/>
              <a:t> </a:t>
            </a:r>
            <a:endParaRPr lang="ro-RO" dirty="0"/>
          </a:p>
          <a:p>
            <a:pPr lvl="1"/>
            <a:r>
              <a:rPr lang="ro-RO" sz="1400" dirty="0"/>
              <a:t>I</a:t>
            </a:r>
            <a:r>
              <a:rPr lang="en-US" sz="1400" dirty="0" err="1"/>
              <a:t>ntervalul</a:t>
            </a:r>
            <a:r>
              <a:rPr lang="en-US" sz="1400" dirty="0"/>
              <a:t> de </a:t>
            </a:r>
            <a:r>
              <a:rPr lang="ro-RO" sz="1400" dirty="0"/>
              <a:t>29,530587981 zile (29 zile 12 ore 44 minute și 2,8016 secunde) </a:t>
            </a:r>
            <a:r>
              <a:rPr lang="en-US" sz="1400" dirty="0" err="1"/>
              <a:t>dintre</a:t>
            </a:r>
            <a:r>
              <a:rPr lang="en-US" sz="1400" dirty="0"/>
              <a:t> </a:t>
            </a:r>
            <a:r>
              <a:rPr lang="en-US" sz="1400" dirty="0" err="1"/>
              <a:t>două</a:t>
            </a:r>
            <a:r>
              <a:rPr lang="en-US" sz="1400" dirty="0"/>
              <a:t> </a:t>
            </a:r>
            <a:r>
              <a:rPr lang="en-US" sz="1400" dirty="0" err="1"/>
              <a:t>Luni</a:t>
            </a:r>
            <a:r>
              <a:rPr lang="en-US" sz="1400" dirty="0"/>
              <a:t> </a:t>
            </a:r>
            <a:r>
              <a:rPr lang="en-US" sz="1400" dirty="0" err="1"/>
              <a:t>Noi</a:t>
            </a:r>
            <a:r>
              <a:rPr lang="en-US" sz="1400" dirty="0"/>
              <a:t>. </a:t>
            </a:r>
            <a:endParaRPr lang="ro-RO" sz="1400" dirty="0"/>
          </a:p>
          <a:p>
            <a:pPr lvl="1"/>
            <a:r>
              <a:rPr lang="en-US" sz="1400" i="1" dirty="0" err="1">
                <a:solidFill>
                  <a:srgbClr val="FF0000"/>
                </a:solidFill>
              </a:rPr>
              <a:t>Motivul</a:t>
            </a:r>
            <a:r>
              <a:rPr lang="en-US" sz="1400" i="1" dirty="0">
                <a:solidFill>
                  <a:srgbClr val="FF0000"/>
                </a:solidFill>
              </a:rPr>
              <a:t> </a:t>
            </a:r>
            <a:r>
              <a:rPr lang="en-US" sz="1400" i="1" dirty="0" err="1"/>
              <a:t>pentru</a:t>
            </a:r>
            <a:r>
              <a:rPr lang="en-US" sz="1400" i="1" dirty="0"/>
              <a:t> care </a:t>
            </a:r>
            <a:r>
              <a:rPr lang="en-US" sz="1400" i="1" dirty="0" err="1"/>
              <a:t>aceasta</a:t>
            </a:r>
            <a:r>
              <a:rPr lang="en-US" sz="1400" i="1" dirty="0"/>
              <a:t> </a:t>
            </a:r>
            <a:r>
              <a:rPr lang="en-US" sz="1400" i="1" dirty="0" err="1"/>
              <a:t>este</a:t>
            </a:r>
            <a:r>
              <a:rPr lang="en-US" sz="1400" i="1" dirty="0"/>
              <a:t> </a:t>
            </a:r>
            <a:r>
              <a:rPr lang="en-US" sz="1400" i="1" dirty="0" err="1"/>
              <a:t>mai</a:t>
            </a:r>
            <a:r>
              <a:rPr lang="en-US" sz="1400" i="1" dirty="0"/>
              <a:t> </a:t>
            </a:r>
            <a:r>
              <a:rPr lang="en-US" sz="1400" i="1" dirty="0" err="1"/>
              <a:t>lungă</a:t>
            </a:r>
            <a:r>
              <a:rPr lang="en-US" sz="1400" i="1" dirty="0"/>
              <a:t> </a:t>
            </a:r>
            <a:r>
              <a:rPr lang="en-US" sz="1400" i="1" dirty="0" err="1"/>
              <a:t>decât</a:t>
            </a:r>
            <a:r>
              <a:rPr lang="en-US" sz="1400" i="1" dirty="0"/>
              <a:t> </a:t>
            </a:r>
            <a:r>
              <a:rPr lang="en-US" sz="1400" i="1" dirty="0" err="1"/>
              <a:t>cea</a:t>
            </a:r>
            <a:r>
              <a:rPr lang="en-US" sz="1400" i="1" dirty="0"/>
              <a:t> </a:t>
            </a:r>
            <a:r>
              <a:rPr lang="en-US" sz="1400" i="1" dirty="0" err="1"/>
              <a:t>siderală</a:t>
            </a:r>
            <a:r>
              <a:rPr lang="en-US" sz="1400" i="1" dirty="0"/>
              <a:t> </a:t>
            </a:r>
            <a:r>
              <a:rPr lang="en-US" sz="1400" i="1" dirty="0" err="1"/>
              <a:t>este</a:t>
            </a:r>
            <a:r>
              <a:rPr lang="en-US" sz="1400" i="1" dirty="0"/>
              <a:t> </a:t>
            </a:r>
            <a:r>
              <a:rPr lang="en-US" sz="1400" i="1" dirty="0" err="1"/>
              <a:t>datorat</a:t>
            </a:r>
            <a:r>
              <a:rPr lang="en-US" sz="1400" i="1" dirty="0"/>
              <a:t> </a:t>
            </a:r>
            <a:r>
              <a:rPr lang="en-US" sz="1400" i="1" dirty="0" err="1"/>
              <a:t>mișcării</a:t>
            </a:r>
            <a:r>
              <a:rPr lang="en-US" sz="1400" i="1" dirty="0"/>
              <a:t> de </a:t>
            </a:r>
            <a:r>
              <a:rPr lang="en-US" sz="1400" i="1" dirty="0" err="1"/>
              <a:t>revoluție</a:t>
            </a:r>
            <a:r>
              <a:rPr lang="en-US" sz="1400" i="1" dirty="0"/>
              <a:t> a </a:t>
            </a:r>
            <a:r>
              <a:rPr lang="en-US" sz="1400" i="1" dirty="0" err="1"/>
              <a:t>Pământului</a:t>
            </a:r>
            <a:r>
              <a:rPr lang="en-US" sz="1400" i="1" dirty="0"/>
              <a:t>. </a:t>
            </a:r>
            <a:r>
              <a:rPr lang="en-US" sz="1400" i="1" dirty="0" err="1"/>
              <a:t>Astfel</a:t>
            </a:r>
            <a:r>
              <a:rPr lang="en-US" sz="1400" i="1" dirty="0"/>
              <a:t> </a:t>
            </a:r>
            <a:r>
              <a:rPr lang="en-US" sz="1400" i="1" dirty="0" err="1"/>
              <a:t>pentru</a:t>
            </a:r>
            <a:r>
              <a:rPr lang="en-US" sz="1400" i="1" dirty="0"/>
              <a:t> a </a:t>
            </a:r>
            <a:r>
              <a:rPr lang="en-US" sz="1400" i="1" dirty="0" err="1"/>
              <a:t>ajunge</a:t>
            </a:r>
            <a:r>
              <a:rPr lang="en-US" sz="1400" i="1" dirty="0"/>
              <a:t> </a:t>
            </a:r>
            <a:r>
              <a:rPr lang="en-US" sz="1400" i="1" dirty="0" err="1"/>
              <a:t>în</a:t>
            </a:r>
            <a:r>
              <a:rPr lang="en-US" sz="1400" i="1" dirty="0"/>
              <a:t> </a:t>
            </a:r>
            <a:r>
              <a:rPr lang="en-US" sz="1400" i="1" dirty="0" err="1"/>
              <a:t>aceeași</a:t>
            </a:r>
            <a:r>
              <a:rPr lang="en-US" sz="1400" i="1" dirty="0"/>
              <a:t> </a:t>
            </a:r>
            <a:r>
              <a:rPr lang="en-US" sz="1400" i="1" dirty="0" err="1"/>
              <a:t>poziție</a:t>
            </a:r>
            <a:r>
              <a:rPr lang="en-US" sz="1400" i="1" dirty="0"/>
              <a:t> </a:t>
            </a:r>
            <a:r>
              <a:rPr lang="en-US" sz="1400" i="1" dirty="0" err="1"/>
              <a:t>față</a:t>
            </a:r>
            <a:r>
              <a:rPr lang="en-US" sz="1400" i="1" dirty="0"/>
              <a:t> de </a:t>
            </a:r>
            <a:r>
              <a:rPr lang="en-US" sz="1400" i="1" dirty="0" err="1"/>
              <a:t>Soare</a:t>
            </a:r>
            <a:r>
              <a:rPr lang="en-US" sz="1400" i="1" dirty="0"/>
              <a:t>, Luna </a:t>
            </a:r>
            <a:r>
              <a:rPr lang="en-US" sz="1400" i="1" dirty="0" err="1"/>
              <a:t>trebuie</a:t>
            </a:r>
            <a:r>
              <a:rPr lang="en-US" sz="1400" i="1" dirty="0"/>
              <a:t> </a:t>
            </a:r>
            <a:r>
              <a:rPr lang="en-US" sz="1400" i="1" dirty="0" err="1"/>
              <a:t>să</a:t>
            </a:r>
            <a:r>
              <a:rPr lang="en-US" sz="1400" i="1" dirty="0"/>
              <a:t> se </a:t>
            </a:r>
            <a:r>
              <a:rPr lang="en-US" sz="1400" b="1" i="1" dirty="0" err="1"/>
              <a:t>deplaseze</a:t>
            </a:r>
            <a:r>
              <a:rPr lang="en-US" sz="1400" b="1" i="1" dirty="0"/>
              <a:t> </a:t>
            </a:r>
            <a:r>
              <a:rPr lang="en-US" sz="1400" b="1" i="1" dirty="0" err="1"/>
              <a:t>puțin</a:t>
            </a:r>
            <a:r>
              <a:rPr lang="en-US" sz="1400" b="1" i="1" dirty="0"/>
              <a:t> </a:t>
            </a:r>
            <a:r>
              <a:rPr lang="en-US" sz="1400" b="1" i="1" dirty="0" err="1"/>
              <a:t>mai</a:t>
            </a:r>
            <a:r>
              <a:rPr lang="en-US" sz="1400" b="1" i="1" dirty="0"/>
              <a:t> </a:t>
            </a:r>
            <a:r>
              <a:rPr lang="en-US" sz="1400" b="1" i="1" dirty="0" err="1"/>
              <a:t>departe</a:t>
            </a:r>
            <a:r>
              <a:rPr lang="en-US" sz="1400" b="1" i="1" dirty="0"/>
              <a:t> </a:t>
            </a:r>
            <a:r>
              <a:rPr lang="en-US" sz="1400" i="1" dirty="0" err="1"/>
              <a:t>după</a:t>
            </a:r>
            <a:r>
              <a:rPr lang="en-US" sz="1400" i="1" dirty="0"/>
              <a:t> </a:t>
            </a:r>
            <a:r>
              <a:rPr lang="en-US" sz="1400" i="1" dirty="0" err="1"/>
              <a:t>completarea</a:t>
            </a:r>
            <a:r>
              <a:rPr lang="en-US" sz="1400" i="1" dirty="0"/>
              <a:t> </a:t>
            </a:r>
            <a:r>
              <a:rPr lang="en-US" sz="1400" i="1" dirty="0" err="1"/>
              <a:t>unei</a:t>
            </a:r>
            <a:r>
              <a:rPr lang="en-US" sz="1400" i="1" dirty="0"/>
              <a:t> </a:t>
            </a:r>
            <a:r>
              <a:rPr lang="en-US" sz="1400" i="1" dirty="0" err="1"/>
              <a:t>luni</a:t>
            </a:r>
            <a:r>
              <a:rPr lang="en-US" sz="1400" i="1" dirty="0"/>
              <a:t> </a:t>
            </a:r>
            <a:r>
              <a:rPr lang="en-US" sz="1400" i="1" dirty="0" err="1"/>
              <a:t>siderale</a:t>
            </a:r>
            <a:r>
              <a:rPr lang="en-US" sz="1400" i="1" dirty="0"/>
              <a:t>. </a:t>
            </a:r>
          </a:p>
          <a:p>
            <a:r>
              <a:rPr lang="en-US" b="1" dirty="0"/>
              <a:t>Luna </a:t>
            </a:r>
            <a:r>
              <a:rPr lang="en-US" b="1" dirty="0" err="1"/>
              <a:t>draconică</a:t>
            </a:r>
            <a:r>
              <a:rPr lang="en-US" b="1" dirty="0"/>
              <a:t> </a:t>
            </a:r>
            <a:endParaRPr lang="ro-RO" b="1" dirty="0"/>
          </a:p>
          <a:p>
            <a:pPr lvl="1"/>
            <a:r>
              <a:rPr lang="ro-RO" sz="1400" dirty="0"/>
              <a:t>I</a:t>
            </a:r>
            <a:r>
              <a:rPr lang="en-US" sz="1400" dirty="0" err="1"/>
              <a:t>ntervalul</a:t>
            </a:r>
            <a:r>
              <a:rPr lang="en-US" sz="1400" dirty="0"/>
              <a:t> </a:t>
            </a:r>
            <a:r>
              <a:rPr lang="en-US" sz="1400" dirty="0" err="1"/>
              <a:t>între</a:t>
            </a:r>
            <a:r>
              <a:rPr lang="en-US" sz="1400" dirty="0"/>
              <a:t> </a:t>
            </a:r>
            <a:r>
              <a:rPr lang="en-US" sz="1400" dirty="0" err="1"/>
              <a:t>două</a:t>
            </a:r>
            <a:r>
              <a:rPr lang="en-US" sz="1400" dirty="0"/>
              <a:t> </a:t>
            </a:r>
            <a:r>
              <a:rPr lang="en-US" sz="1400" dirty="0" err="1"/>
              <a:t>tranzite</a:t>
            </a:r>
            <a:r>
              <a:rPr lang="en-US" sz="1400" dirty="0"/>
              <a:t> ale </a:t>
            </a:r>
            <a:r>
              <a:rPr lang="en-US" sz="1400" dirty="0" err="1"/>
              <a:t>nodului</a:t>
            </a:r>
            <a:r>
              <a:rPr lang="en-US" sz="1400" dirty="0"/>
              <a:t> </a:t>
            </a:r>
            <a:r>
              <a:rPr lang="en-US" sz="1400" dirty="0" err="1"/>
              <a:t>ascendent</a:t>
            </a:r>
            <a:r>
              <a:rPr lang="en-US" sz="1400" dirty="0"/>
              <a:t>. </a:t>
            </a:r>
            <a:r>
              <a:rPr lang="en-US" sz="1400" dirty="0" err="1"/>
              <a:t>Durata</a:t>
            </a:r>
            <a:r>
              <a:rPr lang="en-US" sz="1400" dirty="0"/>
              <a:t> </a:t>
            </a:r>
            <a:r>
              <a:rPr lang="en-US" sz="1400" dirty="0" err="1"/>
              <a:t>ei</a:t>
            </a:r>
            <a:r>
              <a:rPr lang="en-US" sz="1400" dirty="0"/>
              <a:t> </a:t>
            </a:r>
            <a:r>
              <a:rPr lang="en-US" sz="1400" dirty="0" err="1"/>
              <a:t>este</a:t>
            </a:r>
            <a:r>
              <a:rPr lang="en-US" sz="1400" dirty="0"/>
              <a:t> de </a:t>
            </a:r>
            <a:r>
              <a:rPr lang="ro-RO" sz="1400" dirty="0"/>
              <a:t>27,212220 zile (27 zile 5 ore 5 minute și 35,8 secunde). </a:t>
            </a:r>
          </a:p>
          <a:p>
            <a:pPr lvl="1"/>
            <a:r>
              <a:rPr lang="ro-RO" sz="1400" i="1" dirty="0"/>
              <a:t>Datorită forței gravitaționale a Soarelui, nodul ascendent se deplasează </a:t>
            </a:r>
            <a:r>
              <a:rPr lang="en-US" sz="1400" i="1" dirty="0" err="1"/>
              <a:t>în</a:t>
            </a:r>
            <a:r>
              <a:rPr lang="en-US" sz="1400" i="1" dirty="0"/>
              <a:t> </a:t>
            </a:r>
            <a:r>
              <a:rPr lang="en-US" sz="1400" i="1" dirty="0" err="1"/>
              <a:t>sens</a:t>
            </a:r>
            <a:r>
              <a:rPr lang="en-US" sz="1400" i="1" dirty="0"/>
              <a:t> opus </a:t>
            </a:r>
            <a:r>
              <a:rPr lang="en-US" sz="1400" i="1" dirty="0" err="1"/>
              <a:t>mișcării</a:t>
            </a:r>
            <a:r>
              <a:rPr lang="en-US" sz="1400" i="1" dirty="0"/>
              <a:t> de </a:t>
            </a:r>
            <a:r>
              <a:rPr lang="en-US" sz="1400" i="1" dirty="0" err="1"/>
              <a:t>revoluție</a:t>
            </a:r>
            <a:r>
              <a:rPr lang="en-US" sz="1400" i="1" dirty="0"/>
              <a:t>,</a:t>
            </a:r>
            <a:r>
              <a:rPr lang="en-US" sz="1400" b="1" i="1" dirty="0"/>
              <a:t> </a:t>
            </a:r>
            <a:r>
              <a:rPr lang="en-US" sz="1400" i="1" dirty="0" err="1"/>
              <a:t>Lunii</a:t>
            </a:r>
            <a:r>
              <a:rPr lang="en-US" sz="1400" i="1" dirty="0"/>
              <a:t> </a:t>
            </a:r>
            <a:r>
              <a:rPr lang="en-US" sz="1400" i="1" dirty="0" err="1"/>
              <a:t>trebuindu-i</a:t>
            </a:r>
            <a:r>
              <a:rPr lang="en-US" sz="1400" i="1" dirty="0"/>
              <a:t> </a:t>
            </a:r>
            <a:r>
              <a:rPr lang="en-US" sz="1400" i="1" dirty="0" err="1"/>
              <a:t>așadar</a:t>
            </a:r>
            <a:r>
              <a:rPr lang="en-US" sz="1400" i="1" dirty="0"/>
              <a:t> </a:t>
            </a:r>
            <a:r>
              <a:rPr lang="en-US" sz="1400" b="1" i="1" dirty="0" err="1"/>
              <a:t>mai</a:t>
            </a:r>
            <a:r>
              <a:rPr lang="en-US" sz="1400" b="1" i="1" dirty="0"/>
              <a:t> </a:t>
            </a:r>
            <a:r>
              <a:rPr lang="en-US" sz="1400" b="1" i="1" dirty="0" err="1"/>
              <a:t>puțin</a:t>
            </a:r>
            <a:r>
              <a:rPr lang="en-US" sz="1400" b="1" i="1" dirty="0"/>
              <a:t> </a:t>
            </a:r>
            <a:r>
              <a:rPr lang="en-US" sz="1400" b="1" i="1" dirty="0" err="1"/>
              <a:t>timp</a:t>
            </a:r>
            <a:r>
              <a:rPr lang="en-US" sz="1400" i="1" dirty="0"/>
              <a:t> </a:t>
            </a:r>
            <a:r>
              <a:rPr lang="en-US" sz="1400" i="1" dirty="0" err="1"/>
              <a:t>pentru</a:t>
            </a:r>
            <a:r>
              <a:rPr lang="en-US" sz="1400" i="1" dirty="0"/>
              <a:t> a </a:t>
            </a:r>
            <a:r>
              <a:rPr lang="en-US" sz="1400" i="1" dirty="0" err="1"/>
              <a:t>ajunge</a:t>
            </a:r>
            <a:r>
              <a:rPr lang="en-US" sz="1400" i="1" dirty="0"/>
              <a:t> </a:t>
            </a:r>
            <a:r>
              <a:rPr lang="en-US" sz="1400" i="1" dirty="0" err="1"/>
              <a:t>iarăși</a:t>
            </a:r>
            <a:r>
              <a:rPr lang="en-US" sz="1400" i="1" dirty="0"/>
              <a:t> la nod </a:t>
            </a:r>
            <a:r>
              <a:rPr lang="en-US" sz="1400" i="1" dirty="0" err="1"/>
              <a:t>decât</a:t>
            </a:r>
            <a:r>
              <a:rPr lang="en-US" sz="1400" i="1" dirty="0"/>
              <a:t> </a:t>
            </a:r>
            <a:r>
              <a:rPr lang="en-US" sz="1400" i="1" dirty="0" err="1"/>
              <a:t>pentru</a:t>
            </a:r>
            <a:r>
              <a:rPr lang="en-US" sz="1400" i="1" dirty="0"/>
              <a:t> a </a:t>
            </a:r>
            <a:r>
              <a:rPr lang="en-US" sz="1400" i="1" dirty="0" err="1"/>
              <a:t>ajunge</a:t>
            </a:r>
            <a:r>
              <a:rPr lang="en-US" sz="1400" i="1" dirty="0"/>
              <a:t> </a:t>
            </a:r>
            <a:r>
              <a:rPr lang="en-US" sz="1400" i="1" dirty="0" err="1"/>
              <a:t>în</a:t>
            </a:r>
            <a:r>
              <a:rPr lang="en-US" sz="1400" i="1" dirty="0"/>
              <a:t> </a:t>
            </a:r>
            <a:r>
              <a:rPr lang="en-US" sz="1400" i="1" dirty="0" err="1"/>
              <a:t>aceeași</a:t>
            </a:r>
            <a:r>
              <a:rPr lang="en-US" sz="1400" i="1" dirty="0"/>
              <a:t> </a:t>
            </a:r>
            <a:r>
              <a:rPr lang="en-US" sz="1400" i="1" dirty="0" err="1"/>
              <a:t>poziție</a:t>
            </a:r>
            <a:r>
              <a:rPr lang="en-US" sz="1400" i="1" dirty="0"/>
              <a:t> </a:t>
            </a:r>
            <a:r>
              <a:rPr lang="en-US" sz="1400" i="1" dirty="0" err="1"/>
              <a:t>raportată</a:t>
            </a:r>
            <a:r>
              <a:rPr lang="en-US" sz="1400" i="1" dirty="0"/>
              <a:t> la stele (</a:t>
            </a:r>
            <a:r>
              <a:rPr lang="en-US" sz="1400" i="1" dirty="0" err="1"/>
              <a:t>luna</a:t>
            </a:r>
            <a:r>
              <a:rPr lang="en-US" sz="1400" i="1" dirty="0"/>
              <a:t> </a:t>
            </a:r>
            <a:r>
              <a:rPr lang="en-US" sz="1400" i="1" dirty="0" err="1"/>
              <a:t>siderală</a:t>
            </a:r>
            <a:r>
              <a:rPr lang="en-US" sz="1400" i="1" dirty="0"/>
              <a:t>). O </a:t>
            </a:r>
            <a:r>
              <a:rPr lang="en-US" sz="1400" i="1" dirty="0" err="1"/>
              <a:t>rotație</a:t>
            </a:r>
            <a:r>
              <a:rPr lang="en-US" sz="1400" i="1" dirty="0"/>
              <a:t> </a:t>
            </a:r>
            <a:r>
              <a:rPr lang="en-US" sz="1400" i="1" dirty="0" err="1"/>
              <a:t>completă</a:t>
            </a:r>
            <a:r>
              <a:rPr lang="en-US" sz="1400" i="1" dirty="0"/>
              <a:t> (</a:t>
            </a:r>
            <a:r>
              <a:rPr lang="en-US" sz="1400" i="1" dirty="0" err="1"/>
              <a:t>precesie</a:t>
            </a:r>
            <a:r>
              <a:rPr lang="en-US" sz="1400" i="1" dirty="0"/>
              <a:t>) a </a:t>
            </a:r>
            <a:r>
              <a:rPr lang="en-US" sz="1400" i="1" dirty="0" err="1"/>
              <a:t>nodurilor</a:t>
            </a:r>
            <a:r>
              <a:rPr lang="en-US" sz="1400" i="1" dirty="0"/>
              <a:t> are </a:t>
            </a:r>
            <a:r>
              <a:rPr lang="en-US" sz="1400" i="1" dirty="0" err="1"/>
              <a:t>loc</a:t>
            </a:r>
            <a:r>
              <a:rPr lang="en-US" sz="1400" i="1" dirty="0"/>
              <a:t> </a:t>
            </a:r>
            <a:r>
              <a:rPr lang="en-US" sz="1400" i="1" dirty="0" err="1"/>
              <a:t>în</a:t>
            </a:r>
            <a:r>
              <a:rPr lang="en-US" sz="1400" i="1" dirty="0"/>
              <a:t> 18,6 </a:t>
            </a:r>
            <a:r>
              <a:rPr lang="en-US" sz="1400" i="1" dirty="0" err="1"/>
              <a:t>ani</a:t>
            </a:r>
            <a:r>
              <a:rPr lang="en-US" sz="1400" i="1" dirty="0"/>
              <a:t>. </a:t>
            </a:r>
            <a:endParaRPr lang="ro-RO" sz="1400" i="1" dirty="0"/>
          </a:p>
          <a:p>
            <a:r>
              <a:rPr lang="ro-RO" b="1" dirty="0"/>
              <a:t>Luna tropică</a:t>
            </a:r>
          </a:p>
          <a:p>
            <a:r>
              <a:rPr lang="ro-RO" b="1" dirty="0"/>
              <a:t>Luna  anomalistică</a:t>
            </a:r>
            <a:endParaRPr lang="en-US" b="1" dirty="0"/>
          </a:p>
        </p:txBody>
      </p:sp>
      <p:sp>
        <p:nvSpPr>
          <p:cNvPr id="4" name="Slide Number Placeholder 3"/>
          <p:cNvSpPr>
            <a:spLocks noGrp="1"/>
          </p:cNvSpPr>
          <p:nvPr>
            <p:ph type="sldNum" sz="quarter" idx="12"/>
          </p:nvPr>
        </p:nvSpPr>
        <p:spPr/>
        <p:txBody>
          <a:bodyPr/>
          <a:lstStyle/>
          <a:p>
            <a:fld id="{57AB46BE-3D84-4577-9CE6-3852D91721B9}" type="slidenum">
              <a:rPr lang="en-US" smtClean="0"/>
              <a:t>7</a:t>
            </a:fld>
            <a:endParaRPr lang="en-US"/>
          </a:p>
        </p:txBody>
      </p:sp>
    </p:spTree>
    <p:extLst>
      <p:ext uri="{BB962C8B-B14F-4D97-AF65-F5344CB8AC3E}">
        <p14:creationId xmlns:p14="http://schemas.microsoft.com/office/powerpoint/2010/main" val="2087958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Care an?</a:t>
            </a:r>
            <a:endParaRPr lang="en-US" dirty="0"/>
          </a:p>
        </p:txBody>
      </p:sp>
      <p:sp>
        <p:nvSpPr>
          <p:cNvPr id="3" name="Content Placeholder 2"/>
          <p:cNvSpPr>
            <a:spLocks noGrp="1"/>
          </p:cNvSpPr>
          <p:nvPr>
            <p:ph idx="1"/>
          </p:nvPr>
        </p:nvSpPr>
        <p:spPr>
          <a:xfrm>
            <a:off x="457200" y="1837267"/>
            <a:ext cx="7772400" cy="4411132"/>
          </a:xfrm>
        </p:spPr>
        <p:txBody>
          <a:bodyPr>
            <a:normAutofit fontScale="92500" lnSpcReduction="20000"/>
          </a:bodyPr>
          <a:lstStyle/>
          <a:p>
            <a:r>
              <a:rPr lang="en-US" b="1" dirty="0" err="1"/>
              <a:t>Anul</a:t>
            </a:r>
            <a:r>
              <a:rPr lang="en-US" b="1" dirty="0"/>
              <a:t> tropic</a:t>
            </a:r>
            <a:r>
              <a:rPr lang="en-US" dirty="0"/>
              <a:t> </a:t>
            </a:r>
            <a:endParaRPr lang="ro-RO" dirty="0"/>
          </a:p>
          <a:p>
            <a:pPr lvl="1"/>
            <a:r>
              <a:rPr lang="ro-RO" dirty="0"/>
              <a:t>D</a:t>
            </a:r>
            <a:r>
              <a:rPr lang="en-US" dirty="0" err="1"/>
              <a:t>urata</a:t>
            </a:r>
            <a:r>
              <a:rPr lang="en-US" dirty="0"/>
              <a:t> </a:t>
            </a:r>
            <a:r>
              <a:rPr lang="en-US" dirty="0" err="1"/>
              <a:t>dintre</a:t>
            </a:r>
            <a:r>
              <a:rPr lang="en-US" dirty="0"/>
              <a:t> </a:t>
            </a:r>
            <a:r>
              <a:rPr lang="en-US" dirty="0" err="1"/>
              <a:t>două</a:t>
            </a:r>
            <a:r>
              <a:rPr lang="en-US" dirty="0"/>
              <a:t> </a:t>
            </a:r>
            <a:r>
              <a:rPr lang="en-US" dirty="0" err="1"/>
              <a:t>echinocții</a:t>
            </a:r>
            <a:r>
              <a:rPr lang="en-US" dirty="0"/>
              <a:t> </a:t>
            </a:r>
            <a:r>
              <a:rPr lang="en-US" dirty="0" err="1"/>
              <a:t>vernale</a:t>
            </a:r>
            <a:r>
              <a:rPr lang="en-US" dirty="0"/>
              <a:t>. </a:t>
            </a:r>
            <a:r>
              <a:rPr lang="en-US" dirty="0" err="1"/>
              <a:t>Durata</a:t>
            </a:r>
            <a:r>
              <a:rPr lang="en-US" dirty="0"/>
              <a:t> </a:t>
            </a:r>
            <a:r>
              <a:rPr lang="en-US" dirty="0" err="1"/>
              <a:t>sa</a:t>
            </a:r>
            <a:r>
              <a:rPr lang="en-US" dirty="0"/>
              <a:t> </a:t>
            </a:r>
            <a:r>
              <a:rPr lang="en-US" dirty="0" err="1"/>
              <a:t>este</a:t>
            </a:r>
            <a:r>
              <a:rPr lang="en-US" dirty="0"/>
              <a:t> de </a:t>
            </a:r>
            <a:r>
              <a:rPr lang="ro-RO" dirty="0"/>
              <a:t>365,2421891 zile (365 zile, 5 ore, 48 minute și 45,14 secunde)</a:t>
            </a:r>
          </a:p>
          <a:p>
            <a:pPr lvl="1"/>
            <a:r>
              <a:rPr lang="ro-RO" dirty="0">
                <a:solidFill>
                  <a:srgbClr val="FF0000"/>
                </a:solidFill>
              </a:rPr>
              <a:t>Durata</a:t>
            </a:r>
            <a:r>
              <a:rPr lang="ro-RO" dirty="0"/>
              <a:t> unui an tropic </a:t>
            </a:r>
            <a:r>
              <a:rPr lang="ro-RO" dirty="0">
                <a:solidFill>
                  <a:srgbClr val="FF0000"/>
                </a:solidFill>
              </a:rPr>
              <a:t>scade</a:t>
            </a:r>
            <a:r>
              <a:rPr lang="ro-RO" dirty="0"/>
              <a:t> constant</a:t>
            </a:r>
          </a:p>
          <a:p>
            <a:pPr lvl="2"/>
            <a:r>
              <a:rPr lang="ro-RO" dirty="0"/>
              <a:t>La finele sec. XIX era de </a:t>
            </a:r>
            <a:r>
              <a:rPr lang="en-US" dirty="0"/>
              <a:t>365.242196</a:t>
            </a:r>
            <a:r>
              <a:rPr lang="ro-RO" dirty="0"/>
              <a:t> zile</a:t>
            </a:r>
          </a:p>
          <a:p>
            <a:pPr lvl="2"/>
            <a:r>
              <a:rPr lang="ro-RO" dirty="0"/>
              <a:t>La finele sec. XX era de  </a:t>
            </a:r>
            <a:r>
              <a:rPr lang="en-US" dirty="0"/>
              <a:t>365.24219</a:t>
            </a:r>
            <a:r>
              <a:rPr lang="en-US" dirty="0">
                <a:solidFill>
                  <a:srgbClr val="FF0000"/>
                </a:solidFill>
              </a:rPr>
              <a:t>0</a:t>
            </a:r>
            <a:r>
              <a:rPr lang="ro-RO" dirty="0"/>
              <a:t> zile</a:t>
            </a:r>
            <a:endParaRPr lang="en-US" dirty="0"/>
          </a:p>
          <a:p>
            <a:r>
              <a:rPr lang="en-US" b="1" dirty="0" err="1"/>
              <a:t>Anul</a:t>
            </a:r>
            <a:r>
              <a:rPr lang="en-US" b="1" dirty="0"/>
              <a:t> </a:t>
            </a:r>
            <a:r>
              <a:rPr lang="en-US" b="1" dirty="0" err="1"/>
              <a:t>sideral</a:t>
            </a:r>
            <a:r>
              <a:rPr lang="en-US" dirty="0"/>
              <a:t> </a:t>
            </a:r>
            <a:endParaRPr lang="ro-RO" dirty="0"/>
          </a:p>
          <a:p>
            <a:pPr lvl="1"/>
            <a:r>
              <a:rPr lang="ro-RO" dirty="0"/>
              <a:t>D</a:t>
            </a:r>
            <a:r>
              <a:rPr lang="en-US" dirty="0" err="1"/>
              <a:t>urata</a:t>
            </a:r>
            <a:r>
              <a:rPr lang="en-US" dirty="0"/>
              <a:t> </a:t>
            </a:r>
            <a:r>
              <a:rPr lang="en-US" dirty="0" err="1"/>
              <a:t>necesară</a:t>
            </a:r>
            <a:r>
              <a:rPr lang="en-US" dirty="0"/>
              <a:t> </a:t>
            </a:r>
            <a:r>
              <a:rPr lang="en-US" dirty="0" err="1"/>
              <a:t>Pământului</a:t>
            </a:r>
            <a:r>
              <a:rPr lang="en-US" dirty="0"/>
              <a:t> </a:t>
            </a:r>
            <a:r>
              <a:rPr lang="en-US" dirty="0" err="1"/>
              <a:t>pentru</a:t>
            </a:r>
            <a:r>
              <a:rPr lang="en-US" dirty="0"/>
              <a:t> a </a:t>
            </a:r>
            <a:r>
              <a:rPr lang="en-US" dirty="0" err="1"/>
              <a:t>reveni</a:t>
            </a:r>
            <a:r>
              <a:rPr lang="en-US" dirty="0"/>
              <a:t> </a:t>
            </a:r>
            <a:r>
              <a:rPr lang="en-US" dirty="0" err="1"/>
              <a:t>în</a:t>
            </a:r>
            <a:r>
              <a:rPr lang="en-US" dirty="0"/>
              <a:t> </a:t>
            </a:r>
            <a:r>
              <a:rPr lang="en-US" dirty="0" err="1"/>
              <a:t>același</a:t>
            </a:r>
            <a:r>
              <a:rPr lang="en-US" dirty="0"/>
              <a:t> </a:t>
            </a:r>
            <a:r>
              <a:rPr lang="en-US" dirty="0" err="1"/>
              <a:t>loc</a:t>
            </a:r>
            <a:r>
              <a:rPr lang="en-US" dirty="0"/>
              <a:t> </a:t>
            </a:r>
            <a:r>
              <a:rPr lang="en-US" dirty="0" err="1"/>
              <a:t>pe</a:t>
            </a:r>
            <a:r>
              <a:rPr lang="en-US" dirty="0"/>
              <a:t> </a:t>
            </a:r>
            <a:r>
              <a:rPr lang="en-US" dirty="0" err="1"/>
              <a:t>orbită</a:t>
            </a:r>
            <a:r>
              <a:rPr lang="en-US" dirty="0"/>
              <a:t> </a:t>
            </a:r>
            <a:r>
              <a:rPr lang="en-US" dirty="0" err="1"/>
              <a:t>raportat</a:t>
            </a:r>
            <a:r>
              <a:rPr lang="en-US" dirty="0"/>
              <a:t> la </a:t>
            </a:r>
            <a:r>
              <a:rPr lang="en-US" dirty="0" err="1"/>
              <a:t>stelele</a:t>
            </a:r>
            <a:r>
              <a:rPr lang="en-US" dirty="0"/>
              <a:t> de </a:t>
            </a:r>
            <a:r>
              <a:rPr lang="en-US" dirty="0" err="1"/>
              <a:t>pe</a:t>
            </a:r>
            <a:r>
              <a:rPr lang="en-US" dirty="0"/>
              <a:t> </a:t>
            </a:r>
            <a:r>
              <a:rPr lang="en-US" dirty="0" err="1"/>
              <a:t>bolta</a:t>
            </a:r>
            <a:r>
              <a:rPr lang="en-US" dirty="0"/>
              <a:t> </a:t>
            </a:r>
            <a:r>
              <a:rPr lang="en-US" dirty="0" err="1"/>
              <a:t>cerească</a:t>
            </a:r>
            <a:r>
              <a:rPr lang="en-US" dirty="0"/>
              <a:t>. </a:t>
            </a:r>
            <a:r>
              <a:rPr lang="en-US" dirty="0" err="1"/>
              <a:t>Durata</a:t>
            </a:r>
            <a:r>
              <a:rPr lang="en-US" dirty="0"/>
              <a:t> </a:t>
            </a:r>
            <a:r>
              <a:rPr lang="en-US" dirty="0" err="1"/>
              <a:t>sa</a:t>
            </a:r>
            <a:r>
              <a:rPr lang="en-US" dirty="0"/>
              <a:t> </a:t>
            </a:r>
            <a:r>
              <a:rPr lang="en-US" dirty="0" err="1"/>
              <a:t>este</a:t>
            </a:r>
            <a:r>
              <a:rPr lang="en-US" dirty="0"/>
              <a:t> de </a:t>
            </a:r>
            <a:r>
              <a:rPr lang="ro-RO" dirty="0"/>
              <a:t>365,242189 zile fiind mai lung cu 19 minute și 57,8 secunde decât anul tropic. Acest lucru se datorează fenomenului de precesie a axei de rotație</a:t>
            </a:r>
          </a:p>
          <a:p>
            <a:pPr lvl="1"/>
            <a:r>
              <a:rPr lang="ro-RO" dirty="0"/>
              <a:t>Din această cauză la fiecare 4 ani se adaugă o zi la calendarul gregorian (pentru a </a:t>
            </a:r>
            <a:r>
              <a:rPr lang="ro-RO" dirty="0">
                <a:solidFill>
                  <a:srgbClr val="0070C0"/>
                </a:solidFill>
              </a:rPr>
              <a:t>sincroniza </a:t>
            </a:r>
            <a:r>
              <a:rPr lang="ro-RO" dirty="0"/>
              <a:t>anul tropical cu cel sideral)</a:t>
            </a:r>
          </a:p>
          <a:p>
            <a:r>
              <a:rPr lang="ro-RO" b="1" dirty="0"/>
              <a:t>Anul draconic</a:t>
            </a:r>
          </a:p>
          <a:p>
            <a:r>
              <a:rPr lang="ro-RO" b="1" dirty="0"/>
              <a:t>Anul anomalistic</a:t>
            </a:r>
          </a:p>
          <a:p>
            <a:r>
              <a:rPr lang="ro-RO" b="1" dirty="0"/>
              <a:t>Anul sezonal</a:t>
            </a:r>
            <a:endParaRPr lang="en-US" b="1" dirty="0"/>
          </a:p>
        </p:txBody>
      </p:sp>
      <p:sp>
        <p:nvSpPr>
          <p:cNvPr id="4" name="Slide Number Placeholder 3"/>
          <p:cNvSpPr>
            <a:spLocks noGrp="1"/>
          </p:cNvSpPr>
          <p:nvPr>
            <p:ph type="sldNum" sz="quarter" idx="12"/>
          </p:nvPr>
        </p:nvSpPr>
        <p:spPr/>
        <p:txBody>
          <a:bodyPr/>
          <a:lstStyle/>
          <a:p>
            <a:fld id="{57AB46BE-3D84-4577-9CE6-3852D91721B9}" type="slidenum">
              <a:rPr lang="en-US" smtClean="0"/>
              <a:t>8</a:t>
            </a:fld>
            <a:endParaRPr lang="en-US"/>
          </a:p>
        </p:txBody>
      </p:sp>
    </p:spTree>
    <p:extLst>
      <p:ext uri="{BB962C8B-B14F-4D97-AF65-F5344CB8AC3E}">
        <p14:creationId xmlns:p14="http://schemas.microsoft.com/office/powerpoint/2010/main" val="1958447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Ciclii importanți</a:t>
            </a:r>
            <a:endParaRPr lang="en-US" dirty="0"/>
          </a:p>
        </p:txBody>
      </p:sp>
      <p:sp>
        <p:nvSpPr>
          <p:cNvPr id="4" name="Slide Number Placeholder 3"/>
          <p:cNvSpPr>
            <a:spLocks noGrp="1"/>
          </p:cNvSpPr>
          <p:nvPr>
            <p:ph type="sldNum" sz="quarter" idx="12"/>
          </p:nvPr>
        </p:nvSpPr>
        <p:spPr/>
        <p:txBody>
          <a:bodyPr/>
          <a:lstStyle/>
          <a:p>
            <a:fld id="{57AB46BE-3D84-4577-9CE6-3852D91721B9}" type="slidenum">
              <a:rPr lang="en-US" smtClean="0"/>
              <a:t>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21117751"/>
              </p:ext>
            </p:extLst>
          </p:nvPr>
        </p:nvGraphicFramePr>
        <p:xfrm>
          <a:off x="426720" y="1828800"/>
          <a:ext cx="7543800" cy="4648203"/>
        </p:xfrm>
        <a:graphic>
          <a:graphicData uri="http://schemas.openxmlformats.org/drawingml/2006/table">
            <a:tbl>
              <a:tblPr firstRow="1" firstCol="1" bandRow="1">
                <a:tableStyleId>{5C22544A-7EE6-4342-B048-85BDC9FD1C3A}</a:tableStyleId>
              </a:tblPr>
              <a:tblGrid>
                <a:gridCol w="3771900">
                  <a:extLst>
                    <a:ext uri="{9D8B030D-6E8A-4147-A177-3AD203B41FA5}">
                      <a16:colId xmlns:a16="http://schemas.microsoft.com/office/drawing/2014/main" val="20000"/>
                    </a:ext>
                  </a:extLst>
                </a:gridCol>
                <a:gridCol w="3771900">
                  <a:extLst>
                    <a:ext uri="{9D8B030D-6E8A-4147-A177-3AD203B41FA5}">
                      <a16:colId xmlns:a16="http://schemas.microsoft.com/office/drawing/2014/main" val="20001"/>
                    </a:ext>
                  </a:extLst>
                </a:gridCol>
              </a:tblGrid>
              <a:tr h="239155">
                <a:tc>
                  <a:txBody>
                    <a:bodyPr/>
                    <a:lstStyle/>
                    <a:p>
                      <a:pPr marL="0" marR="0" algn="ctr">
                        <a:lnSpc>
                          <a:spcPct val="115000"/>
                        </a:lnSpc>
                        <a:spcBef>
                          <a:spcPts val="0"/>
                        </a:spcBef>
                        <a:spcAft>
                          <a:spcPts val="0"/>
                        </a:spcAft>
                      </a:pPr>
                      <a:r>
                        <a:rPr lang="ro-RO" sz="1100" dirty="0">
                          <a:effectLst/>
                        </a:rPr>
                        <a:t>30 de zile</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b="0" kern="1200" dirty="0">
                          <a:solidFill>
                            <a:schemeClr val="dk1"/>
                          </a:solidFill>
                          <a:effectLst/>
                          <a:latin typeface="+mn-lt"/>
                          <a:ea typeface="+mn-ea"/>
                          <a:cs typeface="+mn-cs"/>
                        </a:rPr>
                        <a:t>O lună plină</a:t>
                      </a:r>
                      <a:endParaRPr lang="en-US" sz="1100" b="0" kern="1200" dirty="0">
                        <a:solidFill>
                          <a:schemeClr val="dk1"/>
                        </a:solidFill>
                        <a:effectLst/>
                        <a:latin typeface="+mn-lt"/>
                        <a:ea typeface="+mn-ea"/>
                        <a:cs typeface="+mn-cs"/>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r h="239155">
                <a:tc>
                  <a:txBody>
                    <a:bodyPr/>
                    <a:lstStyle/>
                    <a:p>
                      <a:pPr marL="0" marR="0" algn="ctr">
                        <a:lnSpc>
                          <a:spcPct val="115000"/>
                        </a:lnSpc>
                        <a:spcBef>
                          <a:spcPts val="0"/>
                        </a:spcBef>
                        <a:spcAft>
                          <a:spcPts val="0"/>
                        </a:spcAft>
                      </a:pPr>
                      <a:r>
                        <a:rPr lang="ro-RO" sz="1100">
                          <a:effectLst/>
                        </a:rPr>
                        <a:t>29 de zile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a:effectLst/>
                        </a:rPr>
                        <a:t>O lună goală</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239155">
                <a:tc>
                  <a:txBody>
                    <a:bodyPr/>
                    <a:lstStyle/>
                    <a:p>
                      <a:pPr marL="0" marR="0" algn="ctr">
                        <a:lnSpc>
                          <a:spcPct val="115000"/>
                        </a:lnSpc>
                        <a:spcBef>
                          <a:spcPts val="0"/>
                        </a:spcBef>
                        <a:spcAft>
                          <a:spcPts val="0"/>
                        </a:spcAft>
                      </a:pPr>
                      <a:r>
                        <a:rPr lang="ro-RO" sz="1100">
                          <a:effectLst/>
                        </a:rPr>
                        <a:t>44 luni pline + 44 de luni goale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dirty="0">
                          <a:effectLst/>
                        </a:rPr>
                        <a:t>88 luni sau 2596 de zile</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39155">
                <a:tc>
                  <a:txBody>
                    <a:bodyPr/>
                    <a:lstStyle/>
                    <a:p>
                      <a:pPr marL="0" marR="0" algn="ctr">
                        <a:lnSpc>
                          <a:spcPct val="115000"/>
                        </a:lnSpc>
                        <a:spcBef>
                          <a:spcPts val="0"/>
                        </a:spcBef>
                        <a:spcAft>
                          <a:spcPts val="0"/>
                        </a:spcAft>
                      </a:pPr>
                      <a:r>
                        <a:rPr lang="ro-RO" sz="1100">
                          <a:effectLst/>
                        </a:rPr>
                        <a:t>2596 zile / 356 = 7.11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dirty="0">
                          <a:effectLst/>
                        </a:rPr>
                        <a:t>Ciclul tzolkinex (ciclu de eclipse)</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39155">
                <a:tc>
                  <a:txBody>
                    <a:bodyPr/>
                    <a:lstStyle/>
                    <a:p>
                      <a:pPr marL="0" marR="0" algn="ctr">
                        <a:lnSpc>
                          <a:spcPct val="115000"/>
                        </a:lnSpc>
                        <a:spcBef>
                          <a:spcPts val="0"/>
                        </a:spcBef>
                        <a:spcAft>
                          <a:spcPts val="0"/>
                        </a:spcAft>
                      </a:pPr>
                      <a:r>
                        <a:rPr lang="ro-RO" sz="1100">
                          <a:effectLst/>
                        </a:rPr>
                        <a:t>18 ani, 11 zile, 8 ore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a:effectLst/>
                        </a:rPr>
                        <a:t>Ciclul de eclipse Saros</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493204">
                <a:tc>
                  <a:txBody>
                    <a:bodyPr/>
                    <a:lstStyle/>
                    <a:p>
                      <a:pPr marL="0" marR="0" algn="ctr">
                        <a:lnSpc>
                          <a:spcPct val="115000"/>
                        </a:lnSpc>
                        <a:spcBef>
                          <a:spcPts val="0"/>
                        </a:spcBef>
                        <a:spcAft>
                          <a:spcPts val="0"/>
                        </a:spcAft>
                      </a:pPr>
                      <a:r>
                        <a:rPr lang="ro-RO" sz="1100">
                          <a:effectLst/>
                        </a:rPr>
                        <a:t>223 luni sinodice = 242 luni draconice = 239 luni anomalistice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a:effectLst/>
                        </a:rPr>
                        <a:t>Ciclul de eclipse Saros</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493204">
                <a:tc>
                  <a:txBody>
                    <a:bodyPr/>
                    <a:lstStyle/>
                    <a:p>
                      <a:pPr marL="0" marR="0" algn="ctr">
                        <a:lnSpc>
                          <a:spcPct val="115000"/>
                        </a:lnSpc>
                        <a:spcBef>
                          <a:spcPts val="0"/>
                        </a:spcBef>
                        <a:spcAft>
                          <a:spcPts val="0"/>
                        </a:spcAft>
                      </a:pPr>
                      <a:r>
                        <a:rPr lang="ro-RO" sz="1100">
                          <a:effectLst/>
                        </a:rPr>
                        <a:t>8 ani solari = 5 cicli sinodici ai lui Venus = 99 luni sinodice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a:effectLst/>
                        </a:rPr>
                        <a:t>La fiecare 8 ani revedem Venus în aceași poziție față de Soare</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747253">
                <a:tc>
                  <a:txBody>
                    <a:bodyPr/>
                    <a:lstStyle/>
                    <a:p>
                      <a:pPr marL="0" marR="0" algn="ctr">
                        <a:lnSpc>
                          <a:spcPct val="115000"/>
                        </a:lnSpc>
                        <a:spcBef>
                          <a:spcPts val="0"/>
                        </a:spcBef>
                        <a:spcAft>
                          <a:spcPts val="0"/>
                        </a:spcAft>
                      </a:pPr>
                      <a:r>
                        <a:rPr lang="ro-RO" sz="1100">
                          <a:effectLst/>
                        </a:rPr>
                        <a:t>19 ani solari ≈ 235 (19 x 12 + 7) luni sinodice ≈ 6940 zile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a:effectLst/>
                        </a:rPr>
                        <a:t>Ciclul metonic (folosit la corelarea calendarului lunar cu cel solar). Luna are aceeași poziție și fază, la aceeași oră, ca la începutul ciclului</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493204">
                <a:tc>
                  <a:txBody>
                    <a:bodyPr/>
                    <a:lstStyle/>
                    <a:p>
                      <a:pPr marL="0" marR="0" algn="ctr">
                        <a:lnSpc>
                          <a:spcPct val="115000"/>
                        </a:lnSpc>
                        <a:spcBef>
                          <a:spcPts val="0"/>
                        </a:spcBef>
                        <a:spcAft>
                          <a:spcPts val="0"/>
                        </a:spcAft>
                      </a:pPr>
                      <a:r>
                        <a:rPr lang="ro-RO" sz="1100">
                          <a:effectLst/>
                        </a:rPr>
                        <a:t>40 de zile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a:effectLst/>
                        </a:rPr>
                        <a:t>Perioada de invizibilitate a unui obiect între apusul heliacal și răsăritul heliacal</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747253">
                <a:tc>
                  <a:txBody>
                    <a:bodyPr/>
                    <a:lstStyle/>
                    <a:p>
                      <a:pPr marL="0" marR="0" algn="ctr">
                        <a:lnSpc>
                          <a:spcPct val="115000"/>
                        </a:lnSpc>
                        <a:spcBef>
                          <a:spcPts val="0"/>
                        </a:spcBef>
                        <a:spcAft>
                          <a:spcPts val="0"/>
                        </a:spcAft>
                      </a:pPr>
                      <a:r>
                        <a:rPr lang="ro-RO" sz="1100">
                          <a:effectLst/>
                        </a:rPr>
                        <a:t>260 de zile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a:effectLst/>
                        </a:rPr>
                        <a:t>Aproximativ numărul de zile de sarcină la femei sau numărul de zile între două tranzite zenitale ale Soarelui la latitudini mici</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239155">
                <a:tc>
                  <a:txBody>
                    <a:bodyPr/>
                    <a:lstStyle/>
                    <a:p>
                      <a:pPr marL="0" marR="0" algn="ctr">
                        <a:lnSpc>
                          <a:spcPct val="115000"/>
                        </a:lnSpc>
                        <a:spcBef>
                          <a:spcPts val="0"/>
                        </a:spcBef>
                        <a:spcAft>
                          <a:spcPts val="0"/>
                        </a:spcAft>
                      </a:pPr>
                      <a:r>
                        <a:rPr lang="ro-RO" sz="1100">
                          <a:effectLst/>
                        </a:rPr>
                        <a:t>12 luni sinodice = 354 de zile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a:effectLst/>
                        </a:rPr>
                        <a:t>1 an lunar</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239155">
                <a:tc>
                  <a:txBody>
                    <a:bodyPr/>
                    <a:lstStyle/>
                    <a:p>
                      <a:pPr marL="0" marR="0" algn="ctr">
                        <a:lnSpc>
                          <a:spcPct val="115000"/>
                        </a:lnSpc>
                        <a:spcBef>
                          <a:spcPts val="0"/>
                        </a:spcBef>
                        <a:spcAft>
                          <a:spcPts val="0"/>
                        </a:spcAft>
                      </a:pPr>
                      <a:r>
                        <a:rPr lang="ro-RO" sz="1100">
                          <a:effectLst/>
                        </a:rPr>
                        <a:t>2 sau 3 zile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ro-RO" sz="1100" dirty="0">
                          <a:effectLst/>
                        </a:rPr>
                        <a:t>Lună Nouă (neagră)</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14691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
  <a:themeElements>
    <a:clrScheme name="Celest">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1853</TotalTime>
  <Words>2381</Words>
  <Application>Microsoft Office PowerPoint</Application>
  <PresentationFormat>Expunere pe ecran (4:3)</PresentationFormat>
  <Paragraphs>340</Paragraphs>
  <Slides>19</Slides>
  <Notes>0</Notes>
  <HiddenSlides>0</HiddenSlides>
  <MMClips>0</MMClips>
  <ScaleCrop>false</ScaleCrop>
  <HeadingPairs>
    <vt:vector size="6" baseType="variant">
      <vt:variant>
        <vt:lpstr>Fonturi utilizate</vt:lpstr>
      </vt:variant>
      <vt:variant>
        <vt:i4>5</vt:i4>
      </vt:variant>
      <vt:variant>
        <vt:lpstr>Temă</vt:lpstr>
      </vt:variant>
      <vt:variant>
        <vt:i4>1</vt:i4>
      </vt:variant>
      <vt:variant>
        <vt:lpstr>Titluri diapozitive</vt:lpstr>
      </vt:variant>
      <vt:variant>
        <vt:i4>19</vt:i4>
      </vt:variant>
    </vt:vector>
  </HeadingPairs>
  <TitlesOfParts>
    <vt:vector size="25" baseType="lpstr">
      <vt:lpstr>Arial</vt:lpstr>
      <vt:lpstr>Calibri</vt:lpstr>
      <vt:lpstr>Calibri Light</vt:lpstr>
      <vt:lpstr>Cambria Math</vt:lpstr>
      <vt:lpstr>Times New Roman</vt:lpstr>
      <vt:lpstr>Celest</vt:lpstr>
      <vt:lpstr>Astronomia în cultură</vt:lpstr>
      <vt:lpstr>Context</vt:lpstr>
      <vt:lpstr>Cerul – un uriaș ceas cosmic</vt:lpstr>
      <vt:lpstr>Tipuri de calendare</vt:lpstr>
      <vt:lpstr>Primele însemne calendaristice</vt:lpstr>
      <vt:lpstr>Primele calendare</vt:lpstr>
      <vt:lpstr>Care lună?</vt:lpstr>
      <vt:lpstr>Care an?</vt:lpstr>
      <vt:lpstr>Ciclii importanți</vt:lpstr>
      <vt:lpstr>Calendare pe glob</vt:lpstr>
      <vt:lpstr>Calendarul Iulian</vt:lpstr>
      <vt:lpstr>Zilele săptămânii</vt:lpstr>
      <vt:lpstr>Calendarul Gregorian</vt:lpstr>
      <vt:lpstr>Estimarea anului tropic</vt:lpstr>
      <vt:lpstr>Calendarul musulman</vt:lpstr>
      <vt:lpstr>Calendarul chinezesc</vt:lpstr>
      <vt:lpstr>Calendarul mayaș</vt:lpstr>
      <vt:lpstr>Baktun</vt:lpstr>
      <vt:lpstr>Calendarul egiptean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Astronomia vizualului între necesitate și curiozitate</dc:title>
  <dc:creator>Marc Frincu</dc:creator>
  <cp:lastModifiedBy>Marc Frincu</cp:lastModifiedBy>
  <cp:revision>173</cp:revision>
  <dcterms:created xsi:type="dcterms:W3CDTF">2016-10-21T18:07:47Z</dcterms:created>
  <dcterms:modified xsi:type="dcterms:W3CDTF">2019-10-03T16:07:50Z</dcterms:modified>
</cp:coreProperties>
</file>