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7" r:id="rId2"/>
    <p:sldId id="269" r:id="rId3"/>
    <p:sldId id="268" r:id="rId4"/>
    <p:sldId id="270" r:id="rId5"/>
    <p:sldId id="271" r:id="rId6"/>
    <p:sldId id="272" r:id="rId7"/>
    <p:sldId id="279" r:id="rId8"/>
    <p:sldId id="280" r:id="rId9"/>
    <p:sldId id="276" r:id="rId10"/>
    <p:sldId id="277" r:id="rId11"/>
    <p:sldId id="278" r:id="rId12"/>
    <p:sldId id="273" r:id="rId13"/>
    <p:sldId id="274"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C37CEC-9CAF-4E6E-870C-F442D30119F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4D203ED-53C9-47C4-9619-A83071B2704C}">
      <dgm:prSet phldrT="[Text]">
        <dgm:style>
          <a:lnRef idx="1">
            <a:schemeClr val="accent4"/>
          </a:lnRef>
          <a:fillRef idx="2">
            <a:schemeClr val="accent4"/>
          </a:fillRef>
          <a:effectRef idx="1">
            <a:schemeClr val="accent4"/>
          </a:effectRef>
          <a:fontRef idx="minor">
            <a:schemeClr val="dk1"/>
          </a:fontRef>
        </dgm:style>
      </dgm:prSet>
      <dgm:spPr/>
      <dgm:t>
        <a:bodyPr/>
        <a:lstStyle/>
        <a:p>
          <a:r>
            <a:rPr lang="en-US" b="1"/>
            <a:t>Context cultural, social, istoric</a:t>
          </a:r>
          <a:endParaRPr lang="en-US" b="1" dirty="0"/>
        </a:p>
      </dgm:t>
    </dgm:pt>
    <dgm:pt modelId="{714658C7-8616-49C8-9E2A-C2A2CE0DB46C}" type="parTrans" cxnId="{47BD5183-BE2E-4345-84D0-7781A2C662A9}">
      <dgm:prSet/>
      <dgm:spPr/>
      <dgm:t>
        <a:bodyPr/>
        <a:lstStyle/>
        <a:p>
          <a:endParaRPr lang="en-US"/>
        </a:p>
      </dgm:t>
    </dgm:pt>
    <dgm:pt modelId="{E3289939-87C0-4514-AD60-B42A21C79230}" type="sibTrans" cxnId="{47BD5183-BE2E-4345-84D0-7781A2C662A9}">
      <dgm:prSet/>
      <dgm:spPr/>
      <dgm:t>
        <a:bodyPr/>
        <a:lstStyle/>
        <a:p>
          <a:endParaRPr lang="en-US"/>
        </a:p>
      </dgm:t>
    </dgm:pt>
    <dgm:pt modelId="{8F8E2D9D-E370-47CA-95CC-1AFD63F425A2}">
      <dgm:prSet phldrT="[Text]">
        <dgm:style>
          <a:lnRef idx="1">
            <a:schemeClr val="accent5"/>
          </a:lnRef>
          <a:fillRef idx="2">
            <a:schemeClr val="accent5"/>
          </a:fillRef>
          <a:effectRef idx="1">
            <a:schemeClr val="accent5"/>
          </a:effectRef>
          <a:fontRef idx="minor">
            <a:schemeClr val="dk1"/>
          </a:fontRef>
        </dgm:style>
      </dgm:prSet>
      <dgm:spPr/>
      <dgm:t>
        <a:bodyPr/>
        <a:lstStyle/>
        <a:p>
          <a:r>
            <a:rPr lang="ro-RO" b="1" dirty="0"/>
            <a:t>Verificare</a:t>
          </a:r>
          <a:endParaRPr lang="en-US" b="1" dirty="0"/>
        </a:p>
      </dgm:t>
    </dgm:pt>
    <dgm:pt modelId="{2EE3ADDD-59F7-4A7F-A6B6-60021424799F}" type="parTrans" cxnId="{17AD784F-1170-460D-8CAA-011DB833B0AD}">
      <dgm:prSet/>
      <dgm:spPr/>
      <dgm:t>
        <a:bodyPr/>
        <a:lstStyle/>
        <a:p>
          <a:endParaRPr lang="en-US"/>
        </a:p>
      </dgm:t>
    </dgm:pt>
    <dgm:pt modelId="{C96DF25D-AB0A-460B-A58C-66221B7ED877}" type="sibTrans" cxnId="{17AD784F-1170-460D-8CAA-011DB833B0AD}">
      <dgm:prSet/>
      <dgm:spPr/>
      <dgm:t>
        <a:bodyPr/>
        <a:lstStyle/>
        <a:p>
          <a:endParaRPr lang="en-US"/>
        </a:p>
      </dgm:t>
    </dgm:pt>
    <dgm:pt modelId="{F00B0C58-95F5-45FA-A727-11CA19BBF34D}">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dirty="0" err="1"/>
            <a:t>Ipoteze</a:t>
          </a:r>
          <a:endParaRPr lang="en-US" b="1" dirty="0"/>
        </a:p>
      </dgm:t>
    </dgm:pt>
    <dgm:pt modelId="{4BB43E7C-560F-43A8-97E5-BA3ABBDFF941}" type="parTrans" cxnId="{55288416-404F-42F3-B0C7-6A7AB29F1197}">
      <dgm:prSet/>
      <dgm:spPr/>
      <dgm:t>
        <a:bodyPr/>
        <a:lstStyle/>
        <a:p>
          <a:endParaRPr lang="en-US"/>
        </a:p>
      </dgm:t>
    </dgm:pt>
    <dgm:pt modelId="{F6B5D6A2-55FE-41F5-B248-9165E96F2A21}" type="sibTrans" cxnId="{55288416-404F-42F3-B0C7-6A7AB29F1197}">
      <dgm:prSet/>
      <dgm:spPr/>
      <dgm:t>
        <a:bodyPr/>
        <a:lstStyle/>
        <a:p>
          <a:endParaRPr lang="en-US"/>
        </a:p>
      </dgm:t>
    </dgm:pt>
    <dgm:pt modelId="{DE1B49F9-8430-49D6-9C0A-5C00A28B287D}">
      <dgm:prSet phldrT="[Text]">
        <dgm:style>
          <a:lnRef idx="1">
            <a:schemeClr val="accent1"/>
          </a:lnRef>
          <a:fillRef idx="2">
            <a:schemeClr val="accent1"/>
          </a:fillRef>
          <a:effectRef idx="1">
            <a:schemeClr val="accent1"/>
          </a:effectRef>
          <a:fontRef idx="minor">
            <a:schemeClr val="dk1"/>
          </a:fontRef>
        </dgm:style>
      </dgm:prSet>
      <dgm:spPr/>
      <dgm:t>
        <a:bodyPr/>
        <a:lstStyle/>
        <a:p>
          <a:r>
            <a:rPr lang="en-US" b="1" dirty="0" err="1"/>
            <a:t>Interpretare</a:t>
          </a:r>
          <a:endParaRPr lang="en-US" b="1" dirty="0"/>
        </a:p>
      </dgm:t>
    </dgm:pt>
    <dgm:pt modelId="{71257E34-4EED-4E1F-9D3A-388D97636657}" type="sibTrans" cxnId="{7B5DA234-4B14-4E13-959E-2E019480BCAE}">
      <dgm:prSet/>
      <dgm:spPr/>
      <dgm:t>
        <a:bodyPr/>
        <a:lstStyle/>
        <a:p>
          <a:endParaRPr lang="en-US"/>
        </a:p>
      </dgm:t>
    </dgm:pt>
    <dgm:pt modelId="{3F14C369-1305-4375-92A9-2C3F1279CD58}" type="parTrans" cxnId="{7B5DA234-4B14-4E13-959E-2E019480BCAE}">
      <dgm:prSet/>
      <dgm:spPr/>
      <dgm:t>
        <a:bodyPr/>
        <a:lstStyle/>
        <a:p>
          <a:endParaRPr lang="en-US"/>
        </a:p>
      </dgm:t>
    </dgm:pt>
    <dgm:pt modelId="{8D86AECA-9A6A-4107-9FA3-63C72358B839}" type="pres">
      <dgm:prSet presAssocID="{72C37CEC-9CAF-4E6E-870C-F442D30119F3}" presName="cycle" presStyleCnt="0">
        <dgm:presLayoutVars>
          <dgm:dir/>
          <dgm:resizeHandles val="exact"/>
        </dgm:presLayoutVars>
      </dgm:prSet>
      <dgm:spPr/>
    </dgm:pt>
    <dgm:pt modelId="{4D9227DC-219D-413E-9682-10009B07497D}" type="pres">
      <dgm:prSet presAssocID="{F00B0C58-95F5-45FA-A727-11CA19BBF34D}" presName="node" presStyleLbl="node1" presStyleIdx="0" presStyleCnt="4">
        <dgm:presLayoutVars>
          <dgm:bulletEnabled val="1"/>
        </dgm:presLayoutVars>
      </dgm:prSet>
      <dgm:spPr/>
    </dgm:pt>
    <dgm:pt modelId="{41006AD9-05B0-479F-84ED-372D73A60EC2}" type="pres">
      <dgm:prSet presAssocID="{F00B0C58-95F5-45FA-A727-11CA19BBF34D}" presName="spNode" presStyleCnt="0"/>
      <dgm:spPr/>
    </dgm:pt>
    <dgm:pt modelId="{9B864046-A9BD-4490-AAB5-FFA22EC14562}" type="pres">
      <dgm:prSet presAssocID="{F6B5D6A2-55FE-41F5-B248-9165E96F2A21}" presName="sibTrans" presStyleLbl="sibTrans1D1" presStyleIdx="0" presStyleCnt="4"/>
      <dgm:spPr/>
    </dgm:pt>
    <dgm:pt modelId="{F1873D7B-0C4C-449A-B12A-7C22DDB1D7E5}" type="pres">
      <dgm:prSet presAssocID="{74D203ED-53C9-47C4-9619-A83071B2704C}" presName="node" presStyleLbl="node1" presStyleIdx="1" presStyleCnt="4">
        <dgm:presLayoutVars>
          <dgm:bulletEnabled val="1"/>
        </dgm:presLayoutVars>
      </dgm:prSet>
      <dgm:spPr/>
    </dgm:pt>
    <dgm:pt modelId="{B4C71073-D6A6-454F-9BB3-B5DA37CCF9A1}" type="pres">
      <dgm:prSet presAssocID="{74D203ED-53C9-47C4-9619-A83071B2704C}" presName="spNode" presStyleCnt="0"/>
      <dgm:spPr/>
    </dgm:pt>
    <dgm:pt modelId="{8E5F5AF2-C723-4275-84D5-B27820131588}" type="pres">
      <dgm:prSet presAssocID="{E3289939-87C0-4514-AD60-B42A21C79230}" presName="sibTrans" presStyleLbl="sibTrans1D1" presStyleIdx="1" presStyleCnt="4"/>
      <dgm:spPr/>
    </dgm:pt>
    <dgm:pt modelId="{86DDF700-356A-4043-9280-F5BBC8493806}" type="pres">
      <dgm:prSet presAssocID="{DE1B49F9-8430-49D6-9C0A-5C00A28B287D}" presName="node" presStyleLbl="node1" presStyleIdx="2" presStyleCnt="4">
        <dgm:presLayoutVars>
          <dgm:bulletEnabled val="1"/>
        </dgm:presLayoutVars>
      </dgm:prSet>
      <dgm:spPr/>
    </dgm:pt>
    <dgm:pt modelId="{213E5DB7-5AF6-4AD5-A29C-9EE7A1656ECB}" type="pres">
      <dgm:prSet presAssocID="{DE1B49F9-8430-49D6-9C0A-5C00A28B287D}" presName="spNode" presStyleCnt="0"/>
      <dgm:spPr/>
    </dgm:pt>
    <dgm:pt modelId="{86265A44-FCC8-49B5-833A-85568E3E8268}" type="pres">
      <dgm:prSet presAssocID="{71257E34-4EED-4E1F-9D3A-388D97636657}" presName="sibTrans" presStyleLbl="sibTrans1D1" presStyleIdx="2" presStyleCnt="4"/>
      <dgm:spPr/>
    </dgm:pt>
    <dgm:pt modelId="{5BF859BF-E4FF-4BA4-88B4-3F5796162FAB}" type="pres">
      <dgm:prSet presAssocID="{8F8E2D9D-E370-47CA-95CC-1AFD63F425A2}" presName="node" presStyleLbl="node1" presStyleIdx="3" presStyleCnt="4">
        <dgm:presLayoutVars>
          <dgm:bulletEnabled val="1"/>
        </dgm:presLayoutVars>
      </dgm:prSet>
      <dgm:spPr/>
    </dgm:pt>
    <dgm:pt modelId="{721C9990-2E49-4E03-8FD4-590C557BA894}" type="pres">
      <dgm:prSet presAssocID="{8F8E2D9D-E370-47CA-95CC-1AFD63F425A2}" presName="spNode" presStyleCnt="0"/>
      <dgm:spPr/>
    </dgm:pt>
    <dgm:pt modelId="{1D69C038-3A5D-4ABB-8115-CA81CB9AE018}" type="pres">
      <dgm:prSet presAssocID="{C96DF25D-AB0A-460B-A58C-66221B7ED877}" presName="sibTrans" presStyleLbl="sibTrans1D1" presStyleIdx="3" presStyleCnt="4"/>
      <dgm:spPr/>
    </dgm:pt>
  </dgm:ptLst>
  <dgm:cxnLst>
    <dgm:cxn modelId="{55288416-404F-42F3-B0C7-6A7AB29F1197}" srcId="{72C37CEC-9CAF-4E6E-870C-F442D30119F3}" destId="{F00B0C58-95F5-45FA-A727-11CA19BBF34D}" srcOrd="0" destOrd="0" parTransId="{4BB43E7C-560F-43A8-97E5-BA3ABBDFF941}" sibTransId="{F6B5D6A2-55FE-41F5-B248-9165E96F2A21}"/>
    <dgm:cxn modelId="{E355D221-C50D-4E42-ADAF-319B25F4D343}" type="presOf" srcId="{F00B0C58-95F5-45FA-A727-11CA19BBF34D}" destId="{4D9227DC-219D-413E-9682-10009B07497D}" srcOrd="0" destOrd="0" presId="urn:microsoft.com/office/officeart/2005/8/layout/cycle5"/>
    <dgm:cxn modelId="{7758ED33-6923-4986-8D9A-6EE7CFA77537}" type="presOf" srcId="{E3289939-87C0-4514-AD60-B42A21C79230}" destId="{8E5F5AF2-C723-4275-84D5-B27820131588}" srcOrd="0" destOrd="0" presId="urn:microsoft.com/office/officeart/2005/8/layout/cycle5"/>
    <dgm:cxn modelId="{7B5DA234-4B14-4E13-959E-2E019480BCAE}" srcId="{72C37CEC-9CAF-4E6E-870C-F442D30119F3}" destId="{DE1B49F9-8430-49D6-9C0A-5C00A28B287D}" srcOrd="2" destOrd="0" parTransId="{3F14C369-1305-4375-92A9-2C3F1279CD58}" sibTransId="{71257E34-4EED-4E1F-9D3A-388D97636657}"/>
    <dgm:cxn modelId="{17AD784F-1170-460D-8CAA-011DB833B0AD}" srcId="{72C37CEC-9CAF-4E6E-870C-F442D30119F3}" destId="{8F8E2D9D-E370-47CA-95CC-1AFD63F425A2}" srcOrd="3" destOrd="0" parTransId="{2EE3ADDD-59F7-4A7F-A6B6-60021424799F}" sibTransId="{C96DF25D-AB0A-460B-A58C-66221B7ED877}"/>
    <dgm:cxn modelId="{CEB3DD72-7AED-46C7-B84D-A1C251B3A6F4}" type="presOf" srcId="{C96DF25D-AB0A-460B-A58C-66221B7ED877}" destId="{1D69C038-3A5D-4ABB-8115-CA81CB9AE018}" srcOrd="0" destOrd="0" presId="urn:microsoft.com/office/officeart/2005/8/layout/cycle5"/>
    <dgm:cxn modelId="{4B707F53-3059-4874-B396-3587E9C5F2CB}" type="presOf" srcId="{74D203ED-53C9-47C4-9619-A83071B2704C}" destId="{F1873D7B-0C4C-449A-B12A-7C22DDB1D7E5}" srcOrd="0" destOrd="0" presId="urn:microsoft.com/office/officeart/2005/8/layout/cycle5"/>
    <dgm:cxn modelId="{A9835754-8D9C-4974-9469-808A1C339AC4}" type="presOf" srcId="{72C37CEC-9CAF-4E6E-870C-F442D30119F3}" destId="{8D86AECA-9A6A-4107-9FA3-63C72358B839}" srcOrd="0" destOrd="0" presId="urn:microsoft.com/office/officeart/2005/8/layout/cycle5"/>
    <dgm:cxn modelId="{61AA2676-EBE4-4989-BA6D-6B8B0225B588}" type="presOf" srcId="{71257E34-4EED-4E1F-9D3A-388D97636657}" destId="{86265A44-FCC8-49B5-833A-85568E3E8268}" srcOrd="0" destOrd="0" presId="urn:microsoft.com/office/officeart/2005/8/layout/cycle5"/>
    <dgm:cxn modelId="{C4DA3457-6B9B-4D28-9DD3-C8FD24878546}" type="presOf" srcId="{8F8E2D9D-E370-47CA-95CC-1AFD63F425A2}" destId="{5BF859BF-E4FF-4BA4-88B4-3F5796162FAB}" srcOrd="0" destOrd="0" presId="urn:microsoft.com/office/officeart/2005/8/layout/cycle5"/>
    <dgm:cxn modelId="{47BD5183-BE2E-4345-84D0-7781A2C662A9}" srcId="{72C37CEC-9CAF-4E6E-870C-F442D30119F3}" destId="{74D203ED-53C9-47C4-9619-A83071B2704C}" srcOrd="1" destOrd="0" parTransId="{714658C7-8616-49C8-9E2A-C2A2CE0DB46C}" sibTransId="{E3289939-87C0-4514-AD60-B42A21C79230}"/>
    <dgm:cxn modelId="{5E084CBA-2B47-4B5F-8DE7-1F375D217140}" type="presOf" srcId="{DE1B49F9-8430-49D6-9C0A-5C00A28B287D}" destId="{86DDF700-356A-4043-9280-F5BBC8493806}" srcOrd="0" destOrd="0" presId="urn:microsoft.com/office/officeart/2005/8/layout/cycle5"/>
    <dgm:cxn modelId="{CFD660F1-1FB7-4AC1-AE8C-66E08D502A70}" type="presOf" srcId="{F6B5D6A2-55FE-41F5-B248-9165E96F2A21}" destId="{9B864046-A9BD-4490-AAB5-FFA22EC14562}" srcOrd="0" destOrd="0" presId="urn:microsoft.com/office/officeart/2005/8/layout/cycle5"/>
    <dgm:cxn modelId="{346506E0-CBC7-45C4-9430-E8C34BEE430D}" type="presParOf" srcId="{8D86AECA-9A6A-4107-9FA3-63C72358B839}" destId="{4D9227DC-219D-413E-9682-10009B07497D}" srcOrd="0" destOrd="0" presId="urn:microsoft.com/office/officeart/2005/8/layout/cycle5"/>
    <dgm:cxn modelId="{1E658698-A505-41AD-909F-FEB9131E2CAF}" type="presParOf" srcId="{8D86AECA-9A6A-4107-9FA3-63C72358B839}" destId="{41006AD9-05B0-479F-84ED-372D73A60EC2}" srcOrd="1" destOrd="0" presId="urn:microsoft.com/office/officeart/2005/8/layout/cycle5"/>
    <dgm:cxn modelId="{938CF692-A9C2-4032-AB87-AE7053528415}" type="presParOf" srcId="{8D86AECA-9A6A-4107-9FA3-63C72358B839}" destId="{9B864046-A9BD-4490-AAB5-FFA22EC14562}" srcOrd="2" destOrd="0" presId="urn:microsoft.com/office/officeart/2005/8/layout/cycle5"/>
    <dgm:cxn modelId="{DBB338A2-F930-438C-90C6-8587581F35B7}" type="presParOf" srcId="{8D86AECA-9A6A-4107-9FA3-63C72358B839}" destId="{F1873D7B-0C4C-449A-B12A-7C22DDB1D7E5}" srcOrd="3" destOrd="0" presId="urn:microsoft.com/office/officeart/2005/8/layout/cycle5"/>
    <dgm:cxn modelId="{4A15F359-7719-4B6F-91AD-353DF92EACD9}" type="presParOf" srcId="{8D86AECA-9A6A-4107-9FA3-63C72358B839}" destId="{B4C71073-D6A6-454F-9BB3-B5DA37CCF9A1}" srcOrd="4" destOrd="0" presId="urn:microsoft.com/office/officeart/2005/8/layout/cycle5"/>
    <dgm:cxn modelId="{A89A33D5-1C88-4FBD-9B42-78B2D0737086}" type="presParOf" srcId="{8D86AECA-9A6A-4107-9FA3-63C72358B839}" destId="{8E5F5AF2-C723-4275-84D5-B27820131588}" srcOrd="5" destOrd="0" presId="urn:microsoft.com/office/officeart/2005/8/layout/cycle5"/>
    <dgm:cxn modelId="{5EB6BC4C-01CA-47BA-A93C-7AC65AA66861}" type="presParOf" srcId="{8D86AECA-9A6A-4107-9FA3-63C72358B839}" destId="{86DDF700-356A-4043-9280-F5BBC8493806}" srcOrd="6" destOrd="0" presId="urn:microsoft.com/office/officeart/2005/8/layout/cycle5"/>
    <dgm:cxn modelId="{B2F26A99-61FE-4321-B6DA-5CABBFD75A80}" type="presParOf" srcId="{8D86AECA-9A6A-4107-9FA3-63C72358B839}" destId="{213E5DB7-5AF6-4AD5-A29C-9EE7A1656ECB}" srcOrd="7" destOrd="0" presId="urn:microsoft.com/office/officeart/2005/8/layout/cycle5"/>
    <dgm:cxn modelId="{BF6AEE93-091C-435D-9026-108D76B9255A}" type="presParOf" srcId="{8D86AECA-9A6A-4107-9FA3-63C72358B839}" destId="{86265A44-FCC8-49B5-833A-85568E3E8268}" srcOrd="8" destOrd="0" presId="urn:microsoft.com/office/officeart/2005/8/layout/cycle5"/>
    <dgm:cxn modelId="{A8916C84-5764-4920-984C-565A0BB8427C}" type="presParOf" srcId="{8D86AECA-9A6A-4107-9FA3-63C72358B839}" destId="{5BF859BF-E4FF-4BA4-88B4-3F5796162FAB}" srcOrd="9" destOrd="0" presId="urn:microsoft.com/office/officeart/2005/8/layout/cycle5"/>
    <dgm:cxn modelId="{08AFBDCD-A796-49C6-9A53-F6F2B4FAB6F2}" type="presParOf" srcId="{8D86AECA-9A6A-4107-9FA3-63C72358B839}" destId="{721C9990-2E49-4E03-8FD4-590C557BA894}" srcOrd="10" destOrd="0" presId="urn:microsoft.com/office/officeart/2005/8/layout/cycle5"/>
    <dgm:cxn modelId="{BECA4D34-49F5-406A-B47A-2136D5BA9A7C}" type="presParOf" srcId="{8D86AECA-9A6A-4107-9FA3-63C72358B839}" destId="{1D69C038-3A5D-4ABB-8115-CA81CB9AE018}"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227DC-219D-413E-9682-10009B07497D}">
      <dsp:nvSpPr>
        <dsp:cNvPr id="0" name=""/>
        <dsp:cNvSpPr/>
      </dsp:nvSpPr>
      <dsp:spPr>
        <a:xfrm>
          <a:off x="2321718" y="174"/>
          <a:ext cx="1452562" cy="944165"/>
        </a:xfrm>
        <a:prstGeom prst="roundRect">
          <a:avLst/>
        </a:prstGeom>
        <a:gradFill rotWithShape="1">
          <a:gsLst>
            <a:gs pos="0">
              <a:schemeClr val="accent2">
                <a:tint val="70000"/>
                <a:lumMod val="110000"/>
              </a:schemeClr>
            </a:gs>
            <a:gs pos="100000">
              <a:schemeClr val="accent2">
                <a:tint val="82000"/>
                <a:alpha val="74000"/>
              </a:schemeClr>
            </a:gs>
          </a:gsLst>
          <a:lin ang="5400000" scaled="0"/>
        </a:gradFill>
        <a:ln w="9525"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err="1"/>
            <a:t>Ipoteze</a:t>
          </a:r>
          <a:endParaRPr lang="en-US" sz="1700" b="1" kern="1200" dirty="0"/>
        </a:p>
      </dsp:txBody>
      <dsp:txXfrm>
        <a:off x="2367808" y="46264"/>
        <a:ext cx="1360382" cy="851985"/>
      </dsp:txXfrm>
    </dsp:sp>
    <dsp:sp modelId="{9B864046-A9BD-4490-AAB5-FFA22EC14562}">
      <dsp:nvSpPr>
        <dsp:cNvPr id="0" name=""/>
        <dsp:cNvSpPr/>
      </dsp:nvSpPr>
      <dsp:spPr>
        <a:xfrm>
          <a:off x="1488257" y="472257"/>
          <a:ext cx="3119485" cy="3119485"/>
        </a:xfrm>
        <a:custGeom>
          <a:avLst/>
          <a:gdLst/>
          <a:ahLst/>
          <a:cxnLst/>
          <a:rect l="0" t="0" r="0" b="0"/>
          <a:pathLst>
            <a:path>
              <a:moveTo>
                <a:pt x="2486503" y="305186"/>
              </a:moveTo>
              <a:arcTo wR="1559742" hR="1559742" stAng="18387232" swAng="1633569"/>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1873D7B-0C4C-449A-B12A-7C22DDB1D7E5}">
      <dsp:nvSpPr>
        <dsp:cNvPr id="0" name=""/>
        <dsp:cNvSpPr/>
      </dsp:nvSpPr>
      <dsp:spPr>
        <a:xfrm>
          <a:off x="3881461" y="1559917"/>
          <a:ext cx="1452562" cy="944165"/>
        </a:xfrm>
        <a:prstGeom prst="roundRect">
          <a:avLst/>
        </a:prstGeom>
        <a:gradFill rotWithShape="1">
          <a:gsLst>
            <a:gs pos="0">
              <a:schemeClr val="accent4">
                <a:tint val="70000"/>
                <a:lumMod val="110000"/>
              </a:schemeClr>
            </a:gs>
            <a:gs pos="100000">
              <a:schemeClr val="accent4">
                <a:tint val="82000"/>
                <a:alpha val="74000"/>
              </a:schemeClr>
            </a:gs>
          </a:gsLst>
          <a:lin ang="5400000" scaled="0"/>
        </a:gradFill>
        <a:ln w="9525" cap="rnd"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Context cultural, social, istoric</a:t>
          </a:r>
          <a:endParaRPr lang="en-US" sz="1700" b="1" kern="1200" dirty="0"/>
        </a:p>
      </dsp:txBody>
      <dsp:txXfrm>
        <a:off x="3927551" y="1606007"/>
        <a:ext cx="1360382" cy="851985"/>
      </dsp:txXfrm>
    </dsp:sp>
    <dsp:sp modelId="{8E5F5AF2-C723-4275-84D5-B27820131588}">
      <dsp:nvSpPr>
        <dsp:cNvPr id="0" name=""/>
        <dsp:cNvSpPr/>
      </dsp:nvSpPr>
      <dsp:spPr>
        <a:xfrm>
          <a:off x="1488257" y="472257"/>
          <a:ext cx="3119485" cy="3119485"/>
        </a:xfrm>
        <a:custGeom>
          <a:avLst/>
          <a:gdLst/>
          <a:ahLst/>
          <a:cxnLst/>
          <a:rect l="0" t="0" r="0" b="0"/>
          <a:pathLst>
            <a:path>
              <a:moveTo>
                <a:pt x="2957789" y="2251307"/>
              </a:moveTo>
              <a:arcTo wR="1559742" hR="1559742" stAng="1579199" swAng="1633569"/>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6DDF700-356A-4043-9280-F5BBC8493806}">
      <dsp:nvSpPr>
        <dsp:cNvPr id="0" name=""/>
        <dsp:cNvSpPr/>
      </dsp:nvSpPr>
      <dsp:spPr>
        <a:xfrm>
          <a:off x="2321718" y="3119659"/>
          <a:ext cx="1452562" cy="944165"/>
        </a:xfrm>
        <a:prstGeom prst="roundRect">
          <a:avLst/>
        </a:prstGeom>
        <a:gradFill rotWithShape="1">
          <a:gsLst>
            <a:gs pos="0">
              <a:schemeClr val="accent1">
                <a:tint val="70000"/>
                <a:lumMod val="110000"/>
              </a:schemeClr>
            </a:gs>
            <a:gs pos="100000">
              <a:schemeClr val="accent1">
                <a:tint val="82000"/>
                <a:alpha val="74000"/>
              </a:schemeClr>
            </a:gs>
          </a:gsLst>
          <a:lin ang="5400000" scaled="0"/>
        </a:gradFill>
        <a:ln w="9525"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err="1"/>
            <a:t>Interpretare</a:t>
          </a:r>
          <a:endParaRPr lang="en-US" sz="1700" b="1" kern="1200" dirty="0"/>
        </a:p>
      </dsp:txBody>
      <dsp:txXfrm>
        <a:off x="2367808" y="3165749"/>
        <a:ext cx="1360382" cy="851985"/>
      </dsp:txXfrm>
    </dsp:sp>
    <dsp:sp modelId="{86265A44-FCC8-49B5-833A-85568E3E8268}">
      <dsp:nvSpPr>
        <dsp:cNvPr id="0" name=""/>
        <dsp:cNvSpPr/>
      </dsp:nvSpPr>
      <dsp:spPr>
        <a:xfrm>
          <a:off x="1488257" y="472257"/>
          <a:ext cx="3119485" cy="3119485"/>
        </a:xfrm>
        <a:custGeom>
          <a:avLst/>
          <a:gdLst/>
          <a:ahLst/>
          <a:cxnLst/>
          <a:rect l="0" t="0" r="0" b="0"/>
          <a:pathLst>
            <a:path>
              <a:moveTo>
                <a:pt x="632981" y="2814299"/>
              </a:moveTo>
              <a:arcTo wR="1559742" hR="1559742" stAng="7587232" swAng="1633569"/>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BF859BF-E4FF-4BA4-88B4-3F5796162FAB}">
      <dsp:nvSpPr>
        <dsp:cNvPr id="0" name=""/>
        <dsp:cNvSpPr/>
      </dsp:nvSpPr>
      <dsp:spPr>
        <a:xfrm>
          <a:off x="761975" y="1559917"/>
          <a:ext cx="1452562" cy="944165"/>
        </a:xfrm>
        <a:prstGeom prst="roundRect">
          <a:avLst/>
        </a:prstGeom>
        <a:gradFill rotWithShape="1">
          <a:gsLst>
            <a:gs pos="0">
              <a:schemeClr val="accent5">
                <a:tint val="70000"/>
                <a:lumMod val="110000"/>
              </a:schemeClr>
            </a:gs>
            <a:gs pos="100000">
              <a:schemeClr val="accent5">
                <a:tint val="82000"/>
                <a:alpha val="74000"/>
              </a:schemeClr>
            </a:gs>
          </a:gsLst>
          <a:lin ang="5400000" scaled="0"/>
        </a:gradFill>
        <a:ln w="9525" cap="rnd"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b="1" kern="1200" dirty="0"/>
            <a:t>Verificare</a:t>
          </a:r>
          <a:endParaRPr lang="en-US" sz="1700" b="1" kern="1200" dirty="0"/>
        </a:p>
      </dsp:txBody>
      <dsp:txXfrm>
        <a:off x="808065" y="1606007"/>
        <a:ext cx="1360382" cy="851985"/>
      </dsp:txXfrm>
    </dsp:sp>
    <dsp:sp modelId="{1D69C038-3A5D-4ABB-8115-CA81CB9AE018}">
      <dsp:nvSpPr>
        <dsp:cNvPr id="0" name=""/>
        <dsp:cNvSpPr/>
      </dsp:nvSpPr>
      <dsp:spPr>
        <a:xfrm>
          <a:off x="1488257" y="472257"/>
          <a:ext cx="3119485" cy="3119485"/>
        </a:xfrm>
        <a:custGeom>
          <a:avLst/>
          <a:gdLst/>
          <a:ahLst/>
          <a:cxnLst/>
          <a:rect l="0" t="0" r="0" b="0"/>
          <a:pathLst>
            <a:path>
              <a:moveTo>
                <a:pt x="161695" y="868178"/>
              </a:moveTo>
              <a:arcTo wR="1559742" hR="1559742" stAng="12379199" swAng="1633569"/>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C0D9A5-9710-4260-B2E1-910F8D5DEB51}" type="datetimeFigureOut">
              <a:rPr lang="en-US" smtClean="0"/>
              <a:t>10/3/2019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1E1BA0-3027-410B-BB78-35FF984D2A2D}" type="slidenum">
              <a:rPr lang="en-US" smtClean="0"/>
              <a:t>‹#›</a:t>
            </a:fld>
            <a:endParaRPr lang="en-US"/>
          </a:p>
        </p:txBody>
      </p:sp>
    </p:spTree>
    <p:extLst>
      <p:ext uri="{BB962C8B-B14F-4D97-AF65-F5344CB8AC3E}">
        <p14:creationId xmlns:p14="http://schemas.microsoft.com/office/powerpoint/2010/main" val="43781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4E010899-546F-4DE3-80D7-76BD45CF5607}" type="datetime1">
              <a:rPr lang="en-US" smtClean="0"/>
              <a:t>10/3/2019</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57AB46BE-3D84-4577-9CE6-3852D91721B9}" type="slidenum">
              <a:rPr lang="en-US" smtClean="0"/>
              <a:t>‹#›</a:t>
            </a:fld>
            <a:endParaRPr lang="en-US"/>
          </a:p>
        </p:txBody>
      </p:sp>
    </p:spTree>
    <p:extLst>
      <p:ext uri="{BB962C8B-B14F-4D97-AF65-F5344CB8AC3E}">
        <p14:creationId xmlns:p14="http://schemas.microsoft.com/office/powerpoint/2010/main" val="136145147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ro-RO"/>
              <a:t>Faceți clic pe pictogramă pentru a adăuga o imagine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4E010899-546F-4DE3-80D7-76BD45CF5607}" type="datetime1">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B46BE-3D84-4577-9CE6-3852D91721B9}" type="slidenum">
              <a:rPr lang="en-US" smtClean="0"/>
              <a:t>‹#›</a:t>
            </a:fld>
            <a:endParaRPr lang="en-US"/>
          </a:p>
        </p:txBody>
      </p:sp>
    </p:spTree>
    <p:extLst>
      <p:ext uri="{BB962C8B-B14F-4D97-AF65-F5344CB8AC3E}">
        <p14:creationId xmlns:p14="http://schemas.microsoft.com/office/powerpoint/2010/main" val="314217595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4E010899-546F-4DE3-80D7-76BD45CF5607}" type="datetime1">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B46BE-3D84-4577-9CE6-3852D91721B9}" type="slidenum">
              <a:rPr lang="en-US" smtClean="0"/>
              <a:t>‹#›</a:t>
            </a:fld>
            <a:endParaRPr lang="en-US"/>
          </a:p>
        </p:txBody>
      </p:sp>
    </p:spTree>
    <p:extLst>
      <p:ext uri="{BB962C8B-B14F-4D97-AF65-F5344CB8AC3E}">
        <p14:creationId xmlns:p14="http://schemas.microsoft.com/office/powerpoint/2010/main" val="229099474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ro-RO"/>
              <a:t>Faceți clic pentru a edita stilul de titlu coordonator</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4E010899-546F-4DE3-80D7-76BD45CF5607}" type="datetime1">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B46BE-3D84-4577-9CE6-3852D91721B9}" type="slidenum">
              <a:rPr lang="en-US" smtClean="0"/>
              <a:t>‹#›</a:t>
            </a:fld>
            <a:endParaRPr lang="en-US"/>
          </a:p>
        </p:txBody>
      </p:sp>
    </p:spTree>
    <p:extLst>
      <p:ext uri="{BB962C8B-B14F-4D97-AF65-F5344CB8AC3E}">
        <p14:creationId xmlns:p14="http://schemas.microsoft.com/office/powerpoint/2010/main" val="48425765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4E010899-546F-4DE3-80D7-76BD45CF5607}" type="datetime1">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B46BE-3D84-4577-9CE6-3852D91721B9}" type="slidenum">
              <a:rPr lang="en-US" smtClean="0"/>
              <a:t>‹#›</a:t>
            </a:fld>
            <a:endParaRPr lang="en-US"/>
          </a:p>
        </p:txBody>
      </p:sp>
    </p:spTree>
    <p:extLst>
      <p:ext uri="{BB962C8B-B14F-4D97-AF65-F5344CB8AC3E}">
        <p14:creationId xmlns:p14="http://schemas.microsoft.com/office/powerpoint/2010/main" val="46803836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ro-RO"/>
              <a:t>Faceți clic pentru a edita stilul de titlu coordonator</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ro-RO"/>
              <a:t>Faceţi clic pentru a edita Master stiluri text</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4E010899-546F-4DE3-80D7-76BD45CF5607}" type="datetime1">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B46BE-3D84-4577-9CE6-3852D91721B9}" type="slidenum">
              <a:rPr lang="en-US" smtClean="0"/>
              <a:t>‹#›</a:t>
            </a:fld>
            <a:endParaRPr lang="en-US"/>
          </a:p>
        </p:txBody>
      </p:sp>
    </p:spTree>
    <p:extLst>
      <p:ext uri="{BB962C8B-B14F-4D97-AF65-F5344CB8AC3E}">
        <p14:creationId xmlns:p14="http://schemas.microsoft.com/office/powerpoint/2010/main" val="78833180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ro-RO"/>
              <a:t>Faceți clic pentru a edita stilul de titlu coordonator</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ro-RO"/>
              <a:t>Faceţi clic pentru a edita Master stiluri text</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4E010899-546F-4DE3-80D7-76BD45CF5607}" type="datetime1">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B46BE-3D84-4577-9CE6-3852D91721B9}" type="slidenum">
              <a:rPr lang="en-US" smtClean="0"/>
              <a:t>‹#›</a:t>
            </a:fld>
            <a:endParaRPr lang="en-US"/>
          </a:p>
        </p:txBody>
      </p:sp>
    </p:spTree>
    <p:extLst>
      <p:ext uri="{BB962C8B-B14F-4D97-AF65-F5344CB8AC3E}">
        <p14:creationId xmlns:p14="http://schemas.microsoft.com/office/powerpoint/2010/main" val="367586976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4E010899-546F-4DE3-80D7-76BD45CF5607}" type="datetime1">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B46BE-3D84-4577-9CE6-3852D91721B9}" type="slidenum">
              <a:rPr lang="en-US" smtClean="0"/>
              <a:t>‹#›</a:t>
            </a:fld>
            <a:endParaRPr lang="en-US"/>
          </a:p>
        </p:txBody>
      </p:sp>
    </p:spTree>
    <p:extLst>
      <p:ext uri="{BB962C8B-B14F-4D97-AF65-F5344CB8AC3E}">
        <p14:creationId xmlns:p14="http://schemas.microsoft.com/office/powerpoint/2010/main" val="141118202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4E010899-546F-4DE3-80D7-76BD45CF5607}" type="datetime1">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B46BE-3D84-4577-9CE6-3852D91721B9}" type="slidenum">
              <a:rPr lang="en-US" smtClean="0"/>
              <a:t>‹#›</a:t>
            </a:fld>
            <a:endParaRPr lang="en-US"/>
          </a:p>
        </p:txBody>
      </p:sp>
    </p:spTree>
    <p:extLst>
      <p:ext uri="{BB962C8B-B14F-4D97-AF65-F5344CB8AC3E}">
        <p14:creationId xmlns:p14="http://schemas.microsoft.com/office/powerpoint/2010/main" val="121861781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ro-RO"/>
              <a:t>Faceți clic pentru a edita stilul de titlu coordonator</a:t>
            </a:r>
            <a:endParaRPr lang="en-US" dirty="0"/>
          </a:p>
        </p:txBody>
      </p:sp>
      <p:sp>
        <p:nvSpPr>
          <p:cNvPr id="3" name="Content Placeholder 2"/>
          <p:cNvSpPr>
            <a:spLocks noGrp="1"/>
          </p:cNvSpPr>
          <p:nvPr>
            <p:ph idx="1"/>
          </p:nvPr>
        </p:nvSpPr>
        <p:spPr/>
        <p:txBody>
          <a:bodyPr anchor="ct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4E010899-546F-4DE3-80D7-76BD45CF5607}" type="datetime1">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B46BE-3D84-4577-9CE6-3852D91721B9}" type="slidenum">
              <a:rPr lang="en-US" smtClean="0"/>
              <a:t>‹#›</a:t>
            </a:fld>
            <a:endParaRPr lang="en-US"/>
          </a:p>
        </p:txBody>
      </p:sp>
    </p:spTree>
    <p:extLst>
      <p:ext uri="{BB962C8B-B14F-4D97-AF65-F5344CB8AC3E}">
        <p14:creationId xmlns:p14="http://schemas.microsoft.com/office/powerpoint/2010/main" val="289796346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4E010899-546F-4DE3-80D7-76BD45CF5607}" type="datetime1">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B46BE-3D84-4577-9CE6-3852D91721B9}" type="slidenum">
              <a:rPr lang="en-US" smtClean="0"/>
              <a:t>‹#›</a:t>
            </a:fld>
            <a:endParaRPr lang="en-US"/>
          </a:p>
        </p:txBody>
      </p:sp>
    </p:spTree>
    <p:extLst>
      <p:ext uri="{BB962C8B-B14F-4D97-AF65-F5344CB8AC3E}">
        <p14:creationId xmlns:p14="http://schemas.microsoft.com/office/powerpoint/2010/main" val="262203934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4E010899-546F-4DE3-80D7-76BD45CF5607}" type="datetime1">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B46BE-3D84-4577-9CE6-3852D91721B9}" type="slidenum">
              <a:rPr lang="en-US" smtClean="0"/>
              <a:t>‹#›</a:t>
            </a:fld>
            <a:endParaRPr lang="en-US"/>
          </a:p>
        </p:txBody>
      </p:sp>
    </p:spTree>
    <p:extLst>
      <p:ext uri="{BB962C8B-B14F-4D97-AF65-F5344CB8AC3E}">
        <p14:creationId xmlns:p14="http://schemas.microsoft.com/office/powerpoint/2010/main" val="391891601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4E010899-546F-4DE3-80D7-76BD45CF5607}" type="datetime1">
              <a:rPr lang="en-US" smtClean="0"/>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B46BE-3D84-4577-9CE6-3852D91721B9}" type="slidenum">
              <a:rPr lang="en-US" smtClean="0"/>
              <a:t>‹#›</a:t>
            </a:fld>
            <a:endParaRPr lang="en-US"/>
          </a:p>
        </p:txBody>
      </p:sp>
    </p:spTree>
    <p:extLst>
      <p:ext uri="{BB962C8B-B14F-4D97-AF65-F5344CB8AC3E}">
        <p14:creationId xmlns:p14="http://schemas.microsoft.com/office/powerpoint/2010/main" val="167190187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4E010899-546F-4DE3-80D7-76BD45CF5607}" type="datetime1">
              <a:rPr lang="en-US" smtClean="0"/>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B46BE-3D84-4577-9CE6-3852D91721B9}" type="slidenum">
              <a:rPr lang="en-US" smtClean="0"/>
              <a:t>‹#›</a:t>
            </a:fld>
            <a:endParaRPr lang="en-US"/>
          </a:p>
        </p:txBody>
      </p:sp>
    </p:spTree>
    <p:extLst>
      <p:ext uri="{BB962C8B-B14F-4D97-AF65-F5344CB8AC3E}">
        <p14:creationId xmlns:p14="http://schemas.microsoft.com/office/powerpoint/2010/main" val="112986923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4E010899-546F-4DE3-80D7-76BD45CF5607}" type="datetime1">
              <a:rPr lang="en-US" smtClean="0"/>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B46BE-3D84-4577-9CE6-3852D91721B9}" type="slidenum">
              <a:rPr lang="en-US" smtClean="0"/>
              <a:t>‹#›</a:t>
            </a:fld>
            <a:endParaRPr lang="en-US"/>
          </a:p>
        </p:txBody>
      </p:sp>
    </p:spTree>
    <p:extLst>
      <p:ext uri="{BB962C8B-B14F-4D97-AF65-F5344CB8AC3E}">
        <p14:creationId xmlns:p14="http://schemas.microsoft.com/office/powerpoint/2010/main" val="28487146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ro-RO"/>
              <a:t>Faceți clic pentru a edita stilul de titlu coordonator</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4E010899-546F-4DE3-80D7-76BD45CF5607}" type="datetime1">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B46BE-3D84-4577-9CE6-3852D91721B9}" type="slidenum">
              <a:rPr lang="en-US" smtClean="0"/>
              <a:t>‹#›</a:t>
            </a:fld>
            <a:endParaRPr lang="en-US"/>
          </a:p>
        </p:txBody>
      </p:sp>
    </p:spTree>
    <p:extLst>
      <p:ext uri="{BB962C8B-B14F-4D97-AF65-F5344CB8AC3E}">
        <p14:creationId xmlns:p14="http://schemas.microsoft.com/office/powerpoint/2010/main" val="90906204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ro-RO"/>
              <a:t>Faceți clic pentru a edita stilul de titlu coordonator</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ro-RO"/>
              <a:t>Faceți clic pe pictogramă pentru a adăuga o imagine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4E010899-546F-4DE3-80D7-76BD45CF5607}" type="datetime1">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B46BE-3D84-4577-9CE6-3852D91721B9}" type="slidenum">
              <a:rPr lang="en-US" smtClean="0"/>
              <a:t>‹#›</a:t>
            </a:fld>
            <a:endParaRPr lang="en-US"/>
          </a:p>
        </p:txBody>
      </p:sp>
    </p:spTree>
    <p:extLst>
      <p:ext uri="{BB962C8B-B14F-4D97-AF65-F5344CB8AC3E}">
        <p14:creationId xmlns:p14="http://schemas.microsoft.com/office/powerpoint/2010/main" val="360730124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010899-546F-4DE3-80D7-76BD45CF5607}" type="datetime1">
              <a:rPr lang="en-US" smtClean="0"/>
              <a:t>10/3/2019</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AB46BE-3D84-4577-9CE6-3852D91721B9}" type="slidenum">
              <a:rPr lang="en-US" smtClean="0"/>
              <a:t>‹#›</a:t>
            </a:fld>
            <a:endParaRPr lang="en-US"/>
          </a:p>
        </p:txBody>
      </p:sp>
    </p:spTree>
    <p:extLst>
      <p:ext uri="{BB962C8B-B14F-4D97-AF65-F5344CB8AC3E}">
        <p14:creationId xmlns:p14="http://schemas.microsoft.com/office/powerpoint/2010/main" val="141420978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rc.frincu@e-uvt.r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libadacilor.ro/site/index.php/istorie/calendarul-dacilor" TargetMode="External"/><Relationship Id="rId2" Type="http://schemas.openxmlformats.org/officeDocument/2006/relationships/hyperlink" Target="http://planetariubm.wordpress.com/2012/07/12/constelatii-romanesti-traditionale-componenta-originii-poporului-roma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itchiniswrong.com/VA243seal.pdf"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sciencedirect.com/science/article/pii/S030544031300027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lesstenar.com/Heimdalls_stones_at_Vitemolla%20.pdf"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onlinelibrary.wiley.com/doi/10.1111/j.1468-0459.2011.00428.x/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ithub.com/f-silva-archae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journals.plos.org/plosone/article?id=10.1371/journal.pone.0007903"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829761"/>
          </a:xfrm>
        </p:spPr>
        <p:txBody>
          <a:bodyPr/>
          <a:lstStyle/>
          <a:p>
            <a:r>
              <a:rPr lang="en-US" dirty="0" err="1"/>
              <a:t>Astronomia</a:t>
            </a:r>
            <a:r>
              <a:rPr lang="en-US" dirty="0"/>
              <a:t> </a:t>
            </a:r>
            <a:r>
              <a:rPr lang="ro-RO" dirty="0"/>
              <a:t>în cultură</a:t>
            </a:r>
            <a:endParaRPr lang="en-US" dirty="0"/>
          </a:p>
        </p:txBody>
      </p:sp>
      <p:sp>
        <p:nvSpPr>
          <p:cNvPr id="3" name="Subtitle 2"/>
          <p:cNvSpPr>
            <a:spLocks noGrp="1"/>
          </p:cNvSpPr>
          <p:nvPr>
            <p:ph type="subTitle" idx="1"/>
          </p:nvPr>
        </p:nvSpPr>
        <p:spPr>
          <a:xfrm>
            <a:off x="1981200" y="2514600"/>
            <a:ext cx="6400800" cy="2286000"/>
          </a:xfrm>
        </p:spPr>
        <p:txBody>
          <a:bodyPr>
            <a:normAutofit fontScale="55000" lnSpcReduction="20000"/>
          </a:bodyPr>
          <a:lstStyle/>
          <a:p>
            <a:pPr algn="ctr"/>
            <a:r>
              <a:rPr lang="ro-RO" sz="3700" dirty="0">
                <a:solidFill>
                  <a:srgbClr val="0070C0"/>
                </a:solidFill>
              </a:rPr>
              <a:t>Arheoastronomia </a:t>
            </a:r>
          </a:p>
          <a:p>
            <a:pPr algn="ctr"/>
            <a:r>
              <a:rPr lang="ro-RO" sz="3700" dirty="0">
                <a:solidFill>
                  <a:srgbClr val="0070C0"/>
                </a:solidFill>
              </a:rPr>
              <a:t>între real și imaginar</a:t>
            </a:r>
          </a:p>
          <a:p>
            <a:endParaRPr lang="ro-RO" dirty="0"/>
          </a:p>
          <a:p>
            <a:pPr algn="r"/>
            <a:r>
              <a:rPr lang="ro-RO" sz="1800" dirty="0"/>
              <a:t>Conf. Dr. </a:t>
            </a:r>
            <a:r>
              <a:rPr lang="ro-RO" sz="1800" b="1" dirty="0"/>
              <a:t>Marc Eduard FRÎNCU</a:t>
            </a:r>
          </a:p>
          <a:p>
            <a:pPr algn="r"/>
            <a:r>
              <a:rPr lang="ro-RO" sz="1800" dirty="0"/>
              <a:t>Facultatea de Matematică și Informatică</a:t>
            </a:r>
          </a:p>
          <a:p>
            <a:pPr algn="r"/>
            <a:r>
              <a:rPr lang="ro-RO" sz="1800" dirty="0"/>
              <a:t>Departamentul de Informatică</a:t>
            </a:r>
          </a:p>
          <a:p>
            <a:pPr algn="r"/>
            <a:r>
              <a:rPr lang="ro-RO" sz="1800" dirty="0"/>
              <a:t>Universitatea de Vest Timișoara</a:t>
            </a:r>
          </a:p>
          <a:p>
            <a:pPr algn="r"/>
            <a:r>
              <a:rPr lang="ro-RO" sz="1800" dirty="0"/>
              <a:t>Email: </a:t>
            </a:r>
            <a:r>
              <a:rPr lang="ro-RO" sz="1800" dirty="0">
                <a:hlinkClick r:id="rId2"/>
              </a:rPr>
              <a:t>marc.frincu@e-uvt.ro</a:t>
            </a:r>
            <a:r>
              <a:rPr lang="ro-RO" sz="1800" dirty="0"/>
              <a:t> </a:t>
            </a:r>
            <a:endParaRPr lang="en-US" sz="1800" dirty="0"/>
          </a:p>
        </p:txBody>
      </p:sp>
      <p:sp>
        <p:nvSpPr>
          <p:cNvPr id="4" name="Slide Number Placeholder 3"/>
          <p:cNvSpPr>
            <a:spLocks noGrp="1"/>
          </p:cNvSpPr>
          <p:nvPr>
            <p:ph type="sldNum" sz="quarter" idx="12"/>
          </p:nvPr>
        </p:nvSpPr>
        <p:spPr/>
        <p:txBody>
          <a:bodyPr/>
          <a:lstStyle/>
          <a:p>
            <a:fld id="{BF737B39-1C0C-4290-9996-18289C5501AF}" type="slidenum">
              <a:rPr lang="en-US" smtClean="0"/>
              <a:t>1</a:t>
            </a:fld>
            <a:endParaRPr lang="en-US"/>
          </a:p>
        </p:txBody>
      </p:sp>
    </p:spTree>
    <p:extLst>
      <p:ext uri="{BB962C8B-B14F-4D97-AF65-F5344CB8AC3E}">
        <p14:creationId xmlns:p14="http://schemas.microsoft.com/office/powerpoint/2010/main" val="2694242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Calendarul</a:t>
            </a:r>
            <a:r>
              <a:rPr lang="en-US" dirty="0"/>
              <a:t> </a:t>
            </a:r>
            <a:r>
              <a:rPr lang="en-US" dirty="0" err="1"/>
              <a:t>dacic</a:t>
            </a:r>
            <a:endParaRPr lang="en-US" dirty="0"/>
          </a:p>
        </p:txBody>
      </p:sp>
      <p:sp>
        <p:nvSpPr>
          <p:cNvPr id="3" name="Content Placeholder 2"/>
          <p:cNvSpPr>
            <a:spLocks noGrp="1"/>
          </p:cNvSpPr>
          <p:nvPr>
            <p:ph idx="1"/>
          </p:nvPr>
        </p:nvSpPr>
        <p:spPr>
          <a:xfrm>
            <a:off x="462280" y="1981200"/>
            <a:ext cx="8229600" cy="4525963"/>
          </a:xfrm>
        </p:spPr>
        <p:txBody>
          <a:bodyPr>
            <a:noAutofit/>
          </a:bodyPr>
          <a:lstStyle/>
          <a:p>
            <a:r>
              <a:rPr lang="en-US" sz="1200" b="1" i="1" dirty="0"/>
              <a:t>360 de </a:t>
            </a:r>
            <a:r>
              <a:rPr lang="en-US" sz="1200" b="1" i="1" dirty="0" err="1"/>
              <a:t>zile</a:t>
            </a:r>
            <a:r>
              <a:rPr lang="ro-RO" sz="1200" i="1" dirty="0"/>
              <a:t>, </a:t>
            </a:r>
            <a:r>
              <a:rPr lang="vi-VN" sz="1200" dirty="0"/>
              <a:t>“</a:t>
            </a:r>
            <a:r>
              <a:rPr lang="vi-VN" sz="1200" i="1" dirty="0">
                <a:latin typeface="Calibri" panose="020F0502020204030204" pitchFamily="34" charset="0"/>
                <a:cs typeface="Calibri" panose="020F0502020204030204" pitchFamily="34" charset="0"/>
              </a:rPr>
              <a:t>Admiţând că numai stâlpii subţiri reprezintă zile calendaristice, sanctuarul mare rotund cuprinde 180 de zile, repartizate în 30 de grupuri de câte 6</a:t>
            </a:r>
            <a:r>
              <a:rPr lang="ro-RO" sz="1200" i="1" dirty="0">
                <a:latin typeface="Calibri" panose="020F0502020204030204" pitchFamily="34" charset="0"/>
                <a:cs typeface="Calibri" panose="020F0502020204030204" pitchFamily="34" charset="0"/>
              </a:rPr>
              <a:t>...</a:t>
            </a:r>
            <a:r>
              <a:rPr lang="vi-VN" sz="1200" i="1" dirty="0"/>
              <a:t>“</a:t>
            </a:r>
            <a:r>
              <a:rPr lang="ro-RO" sz="1200" i="1" dirty="0"/>
              <a:t>: </a:t>
            </a:r>
            <a:r>
              <a:rPr lang="ro-RO" sz="1200" dirty="0"/>
              <a:t>Hadrian Daicoviciu, </a:t>
            </a:r>
            <a:r>
              <a:rPr lang="vi-VN" sz="1200" dirty="0">
                <a:latin typeface="Calibri" panose="020F0502020204030204" pitchFamily="34" charset="0"/>
                <a:cs typeface="Calibri" panose="020F0502020204030204" pitchFamily="34" charset="0"/>
              </a:rPr>
              <a:t>Sarmizegetusa: Cetățile și așezările dacice din Munții Orăștiei</a:t>
            </a:r>
            <a:r>
              <a:rPr lang="ro-RO" sz="1200" dirty="0">
                <a:latin typeface="Calibri" panose="020F0502020204030204" pitchFamily="34" charset="0"/>
                <a:cs typeface="Calibri" panose="020F0502020204030204" pitchFamily="34" charset="0"/>
              </a:rPr>
              <a:t>, 1960</a:t>
            </a:r>
            <a:endParaRPr lang="en-US" sz="1200" dirty="0">
              <a:latin typeface="Calibri" panose="020F0502020204030204" pitchFamily="34" charset="0"/>
              <a:cs typeface="Calibri" panose="020F0502020204030204" pitchFamily="34" charset="0"/>
            </a:endParaRPr>
          </a:p>
          <a:p>
            <a:r>
              <a:rPr lang="en-US" sz="1200" b="1" dirty="0"/>
              <a:t>47 </a:t>
            </a:r>
            <a:r>
              <a:rPr lang="en-US" sz="1200" b="1" dirty="0" err="1"/>
              <a:t>sau</a:t>
            </a:r>
            <a:r>
              <a:rPr lang="en-US" sz="1200" b="1" dirty="0"/>
              <a:t> 60 de s</a:t>
            </a:r>
            <a:r>
              <a:rPr lang="ro-RO" sz="1200" b="1" dirty="0"/>
              <a:t>ăptămâni</a:t>
            </a:r>
            <a:r>
              <a:rPr lang="ro-RO" sz="1200" i="1" dirty="0"/>
              <a:t>, </a:t>
            </a:r>
            <a:r>
              <a:rPr lang="en-US" sz="1200" i="1" dirty="0"/>
              <a:t>“</a:t>
            </a:r>
            <a:r>
              <a:rPr lang="vi-VN" sz="1200" i="1" dirty="0">
                <a:latin typeface="Calibri" panose="020F0502020204030204" pitchFamily="34" charset="0"/>
                <a:cs typeface="Calibri" panose="020F0502020204030204" pitchFamily="34" charset="0"/>
              </a:rPr>
              <a:t>Acest sistem era structurat pe baza ciclului de 13 ani. Anii dintr-un ciclu erau de patru tipuri, ca valoare în zile de 364, 365, 366 şi 367, care aveau o succesiune fixă</a:t>
            </a:r>
            <a:r>
              <a:rPr lang="en-US" sz="1200" i="1" dirty="0"/>
              <a:t>“</a:t>
            </a:r>
            <a:r>
              <a:rPr lang="ro-RO" sz="1200" dirty="0"/>
              <a:t>:</a:t>
            </a:r>
            <a:r>
              <a:rPr lang="ro-RO" sz="1200" i="1" dirty="0"/>
              <a:t> </a:t>
            </a:r>
            <a:r>
              <a:rPr lang="vi-VN" sz="1200" dirty="0">
                <a:latin typeface="Calibri" panose="020F0502020204030204" pitchFamily="34" charset="0"/>
                <a:cs typeface="Calibri" panose="020F0502020204030204" pitchFamily="34" charset="0"/>
              </a:rPr>
              <a:t>Ştefan Bobancu, Cornel Samoilă şi Emil Poenaru</a:t>
            </a:r>
            <a:r>
              <a:rPr lang="ro-RO" sz="1200" dirty="0">
                <a:latin typeface="Calibri" panose="020F0502020204030204" pitchFamily="34" charset="0"/>
                <a:cs typeface="Calibri" panose="020F0502020204030204" pitchFamily="34" charset="0"/>
              </a:rPr>
              <a:t>,</a:t>
            </a:r>
            <a:r>
              <a:rPr lang="ro-RO" sz="1200" dirty="0"/>
              <a:t> </a:t>
            </a:r>
            <a:r>
              <a:rPr lang="it-IT" sz="1200" dirty="0"/>
              <a:t>Calendarul de la Sarmizegetusa Regia</a:t>
            </a:r>
            <a:r>
              <a:rPr lang="ro-RO" sz="1200" dirty="0"/>
              <a:t>, 1980</a:t>
            </a:r>
            <a:endParaRPr lang="ro-RO" sz="1200" i="1" dirty="0"/>
          </a:p>
          <a:p>
            <a:r>
              <a:rPr lang="ro-RO" sz="1200" b="1" dirty="0"/>
              <a:t>364 de zile</a:t>
            </a:r>
            <a:r>
              <a:rPr lang="ro-RO" sz="1200" i="1" dirty="0"/>
              <a:t> la care se adaugă 2 zile pentru armonizare cu anul tropic: </a:t>
            </a:r>
            <a:r>
              <a:rPr lang="en-US" sz="1200" dirty="0"/>
              <a:t>Sebastian </a:t>
            </a:r>
            <a:r>
              <a:rPr lang="en-US" sz="1200" dirty="0" err="1"/>
              <a:t>Vârtosu</a:t>
            </a:r>
            <a:r>
              <a:rPr lang="en-US" sz="1200" dirty="0"/>
              <a:t> </a:t>
            </a:r>
            <a:r>
              <a:rPr lang="en-US" sz="1200" dirty="0" err="1"/>
              <a:t>şi</a:t>
            </a:r>
            <a:r>
              <a:rPr lang="en-US" sz="1200" dirty="0"/>
              <a:t> </a:t>
            </a:r>
            <a:r>
              <a:rPr lang="en-US" sz="1200" dirty="0" err="1"/>
              <a:t>Anişoara</a:t>
            </a:r>
            <a:r>
              <a:rPr lang="en-US" sz="1200" dirty="0"/>
              <a:t> </a:t>
            </a:r>
            <a:r>
              <a:rPr lang="en-US" sz="1200" dirty="0" err="1"/>
              <a:t>Munteanu</a:t>
            </a:r>
            <a:r>
              <a:rPr lang="en-US" sz="1200" dirty="0"/>
              <a:t> - </a:t>
            </a:r>
            <a:r>
              <a:rPr lang="en-US" sz="1200" dirty="0" err="1"/>
              <a:t>Calendarul</a:t>
            </a:r>
            <a:r>
              <a:rPr lang="en-US" sz="1200" dirty="0"/>
              <a:t> </a:t>
            </a:r>
            <a:r>
              <a:rPr lang="en-US" sz="1200" dirty="0" err="1"/>
              <a:t>dacic</a:t>
            </a:r>
            <a:r>
              <a:rPr lang="en-US" sz="1200" dirty="0"/>
              <a:t> din </a:t>
            </a:r>
            <a:r>
              <a:rPr lang="en-US" sz="1200" dirty="0" err="1"/>
              <a:t>ansamblul</a:t>
            </a:r>
            <a:r>
              <a:rPr lang="en-US" sz="1200" dirty="0"/>
              <a:t> de </a:t>
            </a:r>
            <a:r>
              <a:rPr lang="en-US" sz="1200" dirty="0" err="1"/>
              <a:t>sanctuare</a:t>
            </a:r>
            <a:r>
              <a:rPr lang="en-US" sz="1200" dirty="0"/>
              <a:t> de la </a:t>
            </a:r>
            <a:r>
              <a:rPr lang="en-US" sz="1200" dirty="0" err="1"/>
              <a:t>Sarmisegetuza</a:t>
            </a:r>
            <a:r>
              <a:rPr lang="en-US" sz="1200" dirty="0"/>
              <a:t> </a:t>
            </a:r>
            <a:r>
              <a:rPr lang="en-US" sz="1200" dirty="0" err="1"/>
              <a:t>Regia</a:t>
            </a:r>
            <a:r>
              <a:rPr lang="en-US" sz="1200" dirty="0"/>
              <a:t>, 2013</a:t>
            </a:r>
            <a:endParaRPr lang="en-US" sz="1600" i="1" dirty="0"/>
          </a:p>
          <a:p>
            <a:r>
              <a:rPr lang="ro-RO" sz="1400" i="1" dirty="0"/>
              <a:t>„</a:t>
            </a:r>
            <a:r>
              <a:rPr lang="vi-VN" sz="1400" i="1" dirty="0">
                <a:latin typeface="Calibri" panose="020F0502020204030204" pitchFamily="34" charset="0"/>
                <a:cs typeface="Calibri" panose="020F0502020204030204" pitchFamily="34" charset="0"/>
              </a:rPr>
              <a:t>astronomii</a:t>
            </a:r>
            <a:r>
              <a:rPr lang="vi-VN" sz="1400" i="1" dirty="0"/>
              <a:t> </a:t>
            </a:r>
            <a:r>
              <a:rPr lang="vi-VN" sz="1400" i="1" dirty="0">
                <a:latin typeface="Calibri" panose="020F0502020204030204" pitchFamily="34" charset="0"/>
                <a:cs typeface="Calibri" panose="020F0502020204030204" pitchFamily="34" charset="0"/>
              </a:rPr>
              <a:t>daci au pus în evidență cu ajutorul sanctuarului </a:t>
            </a:r>
            <a:r>
              <a:rPr lang="vi-VN" sz="1400" b="1" i="1" dirty="0">
                <a:latin typeface="Calibri" panose="020F0502020204030204" pitchFamily="34" charset="0"/>
                <a:cs typeface="Calibri" panose="020F0502020204030204" pitchFamily="34" charset="0"/>
              </a:rPr>
              <a:t>perioada de 18,66 ani a mișcării retrograde a liniei nodurilor lunare</a:t>
            </a:r>
            <a:r>
              <a:rPr lang="vi-VN" sz="1400" i="1" dirty="0">
                <a:latin typeface="Calibri" panose="020F0502020204030204" pitchFamily="34" charset="0"/>
                <a:cs typeface="Calibri" panose="020F0502020204030204" pitchFamily="34" charset="0"/>
              </a:rPr>
              <a:t> (foarte aproape de valoarea reală de 18,61 ani)</a:t>
            </a:r>
            <a:r>
              <a:rPr lang="en-US" sz="1400" i="1" dirty="0"/>
              <a:t>”</a:t>
            </a:r>
          </a:p>
          <a:p>
            <a:pPr lvl="1"/>
            <a:r>
              <a:rPr lang="ro-RO" sz="1100" dirty="0">
                <a:hlinkClick r:id="rId2"/>
              </a:rPr>
              <a:t>http://planetariubm.wordpress.com/2012/07/12/constelatii-romanesti-traditionale-componenta-originii-poporului-roman/</a:t>
            </a:r>
            <a:r>
              <a:rPr lang="en-US" sz="1100" dirty="0"/>
              <a:t> </a:t>
            </a:r>
          </a:p>
          <a:p>
            <a:r>
              <a:rPr lang="en-US" sz="1400" i="1" dirty="0"/>
              <a:t>“</a:t>
            </a:r>
            <a:r>
              <a:rPr lang="en-US" sz="1400" i="1" dirty="0" err="1"/>
              <a:t>Sanctuarul</a:t>
            </a:r>
            <a:r>
              <a:rPr lang="en-US" sz="1400" i="1" dirty="0"/>
              <a:t> mare </a:t>
            </a:r>
            <a:r>
              <a:rPr lang="en-US" sz="1400" i="1" dirty="0" err="1"/>
              <a:t>întruchipeaza</a:t>
            </a:r>
            <a:r>
              <a:rPr lang="en-US" sz="1400" i="1" dirty="0"/>
              <a:t> de </a:t>
            </a:r>
            <a:r>
              <a:rPr lang="en-US" sz="1400" i="1" dirty="0" err="1"/>
              <a:t>asemenea</a:t>
            </a:r>
            <a:r>
              <a:rPr lang="en-US" sz="1400" i="1" dirty="0"/>
              <a:t> </a:t>
            </a:r>
            <a:r>
              <a:rPr lang="en-US" sz="1400" b="1" i="1" dirty="0"/>
              <a:t>un calendar solar</a:t>
            </a:r>
            <a:r>
              <a:rPr lang="en-US" sz="1400" i="1" dirty="0"/>
              <a:t>: </a:t>
            </a:r>
          </a:p>
          <a:p>
            <a:pPr marL="400050" lvl="1" indent="0">
              <a:buNone/>
            </a:pPr>
            <a:r>
              <a:rPr lang="en-US" sz="1100" i="1" dirty="0"/>
              <a:t>- 1 </a:t>
            </a:r>
            <a:r>
              <a:rPr lang="en-US" sz="1100" i="1" dirty="0" err="1"/>
              <a:t>stâlp</a:t>
            </a:r>
            <a:r>
              <a:rPr lang="en-US" sz="1100" i="1" dirty="0"/>
              <a:t> din B </a:t>
            </a:r>
            <a:r>
              <a:rPr lang="en-US" sz="1100" i="1" dirty="0" err="1"/>
              <a:t>si</a:t>
            </a:r>
            <a:r>
              <a:rPr lang="en-US" sz="1100" i="1" dirty="0"/>
              <a:t> C </a:t>
            </a:r>
            <a:r>
              <a:rPr lang="en-US" sz="1100" i="1" dirty="0" err="1"/>
              <a:t>reprezinta</a:t>
            </a:r>
            <a:r>
              <a:rPr lang="en-US" sz="1100" i="1" dirty="0"/>
              <a:t> o </a:t>
            </a:r>
            <a:r>
              <a:rPr lang="en-US" sz="1100" i="1" dirty="0" err="1"/>
              <a:t>zi</a:t>
            </a:r>
            <a:r>
              <a:rPr lang="en-US" sz="1100" i="1" dirty="0"/>
              <a:t> </a:t>
            </a:r>
            <a:br>
              <a:rPr lang="en-US" sz="1100" i="1" dirty="0"/>
            </a:br>
            <a:r>
              <a:rPr lang="en-US" sz="1100" i="1" dirty="0"/>
              <a:t>- </a:t>
            </a:r>
            <a:r>
              <a:rPr lang="en-US" sz="1100" i="1" dirty="0" err="1"/>
              <a:t>numaratoarea</a:t>
            </a:r>
            <a:r>
              <a:rPr lang="en-US" sz="1100" i="1" dirty="0"/>
              <a:t> </a:t>
            </a:r>
            <a:r>
              <a:rPr lang="en-US" sz="1100" i="1" dirty="0" err="1"/>
              <a:t>poate</a:t>
            </a:r>
            <a:r>
              <a:rPr lang="en-US" sz="1100" i="1" dirty="0"/>
              <a:t> </a:t>
            </a:r>
            <a:r>
              <a:rPr lang="en-US" sz="1100" i="1" dirty="0" err="1"/>
              <a:t>începe</a:t>
            </a:r>
            <a:r>
              <a:rPr lang="en-US" sz="1100" i="1" dirty="0"/>
              <a:t> de </a:t>
            </a:r>
            <a:r>
              <a:rPr lang="en-US" sz="1100" i="1" dirty="0" err="1"/>
              <a:t>oriunde</a:t>
            </a:r>
            <a:r>
              <a:rPr lang="en-US" sz="1100" i="1" dirty="0"/>
              <a:t> la B </a:t>
            </a:r>
            <a:r>
              <a:rPr lang="en-US" sz="1100" i="1" dirty="0" err="1"/>
              <a:t>si</a:t>
            </a:r>
            <a:r>
              <a:rPr lang="en-US" sz="1100" i="1" dirty="0"/>
              <a:t> C </a:t>
            </a:r>
            <a:r>
              <a:rPr lang="en-US" sz="1100" i="1" dirty="0" err="1"/>
              <a:t>dar</a:t>
            </a:r>
            <a:r>
              <a:rPr lang="en-US" sz="1100" i="1" dirty="0"/>
              <a:t> </a:t>
            </a:r>
            <a:r>
              <a:rPr lang="en-US" sz="1100" i="1" dirty="0" err="1"/>
              <a:t>putin</a:t>
            </a:r>
            <a:r>
              <a:rPr lang="en-US" sz="1100" i="1" dirty="0"/>
              <a:t> </a:t>
            </a:r>
            <a:r>
              <a:rPr lang="en-US" sz="1100" i="1" dirty="0" err="1"/>
              <a:t>probabil</a:t>
            </a:r>
            <a:r>
              <a:rPr lang="en-US" sz="1100" i="1" dirty="0"/>
              <a:t> </a:t>
            </a:r>
            <a:br>
              <a:rPr lang="en-US" sz="1100" i="1" dirty="0"/>
            </a:br>
            <a:r>
              <a:rPr lang="en-US" sz="1100" i="1" dirty="0"/>
              <a:t>- un an se </a:t>
            </a:r>
            <a:r>
              <a:rPr lang="en-US" sz="1100" i="1" dirty="0" err="1"/>
              <a:t>atinge</a:t>
            </a:r>
            <a:r>
              <a:rPr lang="en-US" sz="1100" i="1" dirty="0"/>
              <a:t> </a:t>
            </a:r>
            <a:r>
              <a:rPr lang="en-US" sz="1100" i="1" dirty="0" err="1"/>
              <a:t>prin</a:t>
            </a:r>
            <a:r>
              <a:rPr lang="en-US" sz="1100" i="1" dirty="0"/>
              <a:t> </a:t>
            </a:r>
            <a:r>
              <a:rPr lang="en-US" sz="1100" i="1" dirty="0" err="1"/>
              <a:t>doua</a:t>
            </a:r>
            <a:r>
              <a:rPr lang="en-US" sz="1100" i="1" dirty="0"/>
              <a:t> </a:t>
            </a:r>
            <a:r>
              <a:rPr lang="en-US" sz="1100" i="1" dirty="0" err="1"/>
              <a:t>rotatii</a:t>
            </a:r>
            <a:r>
              <a:rPr lang="en-US" sz="1100" i="1" dirty="0"/>
              <a:t> ale </a:t>
            </a:r>
            <a:r>
              <a:rPr lang="en-US" sz="1100" i="1" dirty="0" err="1"/>
              <a:t>cercului</a:t>
            </a:r>
            <a:r>
              <a:rPr lang="en-US" sz="1100" i="1" dirty="0"/>
              <a:t> B </a:t>
            </a:r>
            <a:br>
              <a:rPr lang="en-US" sz="1100" i="1" dirty="0"/>
            </a:br>
            <a:r>
              <a:rPr lang="en-US" sz="1100" i="1" dirty="0"/>
              <a:t>- </a:t>
            </a:r>
            <a:r>
              <a:rPr lang="en-US" sz="1100" i="1" dirty="0" err="1"/>
              <a:t>concomitent</a:t>
            </a:r>
            <a:r>
              <a:rPr lang="en-US" sz="1100" i="1" dirty="0"/>
              <a:t> se </a:t>
            </a:r>
            <a:r>
              <a:rPr lang="en-US" sz="1100" i="1" dirty="0" err="1"/>
              <a:t>parcurge</a:t>
            </a:r>
            <a:r>
              <a:rPr lang="en-US" sz="1100" i="1" dirty="0"/>
              <a:t> </a:t>
            </a:r>
            <a:r>
              <a:rPr lang="en-US" sz="1100" i="1" dirty="0" err="1"/>
              <a:t>si</a:t>
            </a:r>
            <a:r>
              <a:rPr lang="en-US" sz="1100" i="1" dirty="0"/>
              <a:t> </a:t>
            </a:r>
            <a:r>
              <a:rPr lang="en-US" sz="1100" i="1" dirty="0" err="1"/>
              <a:t>cercul</a:t>
            </a:r>
            <a:r>
              <a:rPr lang="en-US" sz="1100" i="1" dirty="0"/>
              <a:t> C la a </a:t>
            </a:r>
            <a:r>
              <a:rPr lang="en-US" sz="1100" i="1" dirty="0" err="1"/>
              <a:t>carui</a:t>
            </a:r>
            <a:r>
              <a:rPr lang="en-US" sz="1100" i="1" dirty="0"/>
              <a:t> </a:t>
            </a:r>
            <a:r>
              <a:rPr lang="en-US" sz="1100" i="1" dirty="0" err="1"/>
              <a:t>fiecare</a:t>
            </a:r>
            <a:r>
              <a:rPr lang="en-US" sz="1100" i="1" dirty="0"/>
              <a:t> </a:t>
            </a:r>
            <a:r>
              <a:rPr lang="en-US" sz="1100" i="1" dirty="0" err="1"/>
              <a:t>parcurgere</a:t>
            </a:r>
            <a:r>
              <a:rPr lang="en-US" sz="1100" i="1" dirty="0"/>
              <a:t> se </a:t>
            </a:r>
            <a:r>
              <a:rPr lang="en-US" sz="1100" i="1" dirty="0" err="1"/>
              <a:t>adauga</a:t>
            </a:r>
            <a:r>
              <a:rPr lang="en-US" sz="1100" i="1" dirty="0"/>
              <a:t> o </a:t>
            </a:r>
            <a:r>
              <a:rPr lang="en-US" sz="1100" i="1" dirty="0" err="1"/>
              <a:t>zi</a:t>
            </a:r>
            <a:r>
              <a:rPr lang="en-US" sz="1100" i="1" dirty="0"/>
              <a:t> la </a:t>
            </a:r>
            <a:r>
              <a:rPr lang="en-US" sz="1100" i="1" dirty="0" err="1"/>
              <a:t>cercul</a:t>
            </a:r>
            <a:r>
              <a:rPr lang="en-US" sz="1100" i="1" dirty="0"/>
              <a:t> B (se </a:t>
            </a:r>
            <a:r>
              <a:rPr lang="en-US" sz="1100" i="1" dirty="0" err="1"/>
              <a:t>muta</a:t>
            </a:r>
            <a:r>
              <a:rPr lang="en-US" sz="1100" i="1" dirty="0"/>
              <a:t> </a:t>
            </a:r>
            <a:r>
              <a:rPr lang="en-US" sz="1100" i="1" dirty="0" err="1"/>
              <a:t>marcajul</a:t>
            </a:r>
            <a:r>
              <a:rPr lang="en-US" sz="1100" i="1" dirty="0"/>
              <a:t> </a:t>
            </a:r>
            <a:r>
              <a:rPr lang="en-US" sz="1100" i="1" dirty="0" err="1"/>
              <a:t>pe</a:t>
            </a:r>
            <a:r>
              <a:rPr lang="en-US" sz="1100" i="1" dirty="0"/>
              <a:t> </a:t>
            </a:r>
            <a:r>
              <a:rPr lang="en-US" sz="1100" i="1" dirty="0" err="1"/>
              <a:t>stâlpul</a:t>
            </a:r>
            <a:r>
              <a:rPr lang="en-US" sz="1100" i="1" dirty="0"/>
              <a:t> </a:t>
            </a:r>
            <a:r>
              <a:rPr lang="en-US" sz="1100" i="1" dirty="0" err="1"/>
              <a:t>dinainte</a:t>
            </a:r>
            <a:r>
              <a:rPr lang="en-US" sz="1100" i="1" dirty="0"/>
              <a:t>) </a:t>
            </a:r>
            <a:r>
              <a:rPr lang="en-US" sz="1100" i="1" dirty="0" err="1"/>
              <a:t>rezultând</a:t>
            </a:r>
            <a:r>
              <a:rPr lang="en-US" sz="1100" i="1" dirty="0"/>
              <a:t> </a:t>
            </a:r>
            <a:r>
              <a:rPr lang="en-US" sz="1100" i="1" dirty="0" err="1"/>
              <a:t>ani</a:t>
            </a:r>
            <a:r>
              <a:rPr lang="en-US" sz="1100" i="1" dirty="0"/>
              <a:t> </a:t>
            </a:r>
            <a:r>
              <a:rPr lang="en-US" sz="1100" i="1" dirty="0" err="1"/>
              <a:t>fluctuanti</a:t>
            </a:r>
            <a:r>
              <a:rPr lang="en-US" sz="1100" i="1" dirty="0"/>
              <a:t> de 365-366 de </a:t>
            </a:r>
            <a:r>
              <a:rPr lang="en-US" sz="1100" i="1" dirty="0" err="1"/>
              <a:t>zile</a:t>
            </a:r>
            <a:r>
              <a:rPr lang="en-US" sz="1100" i="1" dirty="0"/>
              <a:t> </a:t>
            </a:r>
            <a:br>
              <a:rPr lang="en-US" sz="1100" i="1" dirty="0"/>
            </a:br>
            <a:r>
              <a:rPr lang="en-US" sz="1100" i="1" dirty="0"/>
              <a:t>- </a:t>
            </a:r>
            <a:r>
              <a:rPr lang="en-US" sz="1100" i="1" dirty="0" err="1"/>
              <a:t>corectia</a:t>
            </a:r>
            <a:r>
              <a:rPr lang="en-US" sz="1100" i="1" dirty="0"/>
              <a:t> </a:t>
            </a:r>
            <a:r>
              <a:rPr lang="en-US" sz="1100" i="1" dirty="0" err="1"/>
              <a:t>este</a:t>
            </a:r>
            <a:r>
              <a:rPr lang="en-US" sz="1100" i="1" dirty="0"/>
              <a:t> </a:t>
            </a:r>
            <a:r>
              <a:rPr lang="en-US" sz="1100" i="1" dirty="0" err="1"/>
              <a:t>foarte</a:t>
            </a:r>
            <a:r>
              <a:rPr lang="en-US" sz="1100" i="1" dirty="0"/>
              <a:t> </a:t>
            </a:r>
            <a:r>
              <a:rPr lang="en-US" sz="1100" i="1" dirty="0" err="1"/>
              <a:t>buna</a:t>
            </a:r>
            <a:r>
              <a:rPr lang="en-US" sz="1100" i="1" dirty="0"/>
              <a:t> </a:t>
            </a:r>
            <a:r>
              <a:rPr lang="en-US" sz="1100" i="1" dirty="0" err="1"/>
              <a:t>pentru</a:t>
            </a:r>
            <a:r>
              <a:rPr lang="en-US" sz="1100" i="1" dirty="0"/>
              <a:t> un </a:t>
            </a:r>
            <a:r>
              <a:rPr lang="en-US" sz="1100" i="1" dirty="0" err="1"/>
              <a:t>ciclu</a:t>
            </a:r>
            <a:r>
              <a:rPr lang="en-US" sz="1100" i="1" dirty="0"/>
              <a:t> de 13 </a:t>
            </a:r>
            <a:r>
              <a:rPr lang="en-US" sz="1100" i="1" dirty="0" err="1"/>
              <a:t>ani</a:t>
            </a:r>
            <a:r>
              <a:rPr lang="en-US" sz="1100" i="1" dirty="0"/>
              <a:t> </a:t>
            </a:r>
            <a:br>
              <a:rPr lang="en-US" sz="1100" i="1" dirty="0"/>
            </a:br>
            <a:r>
              <a:rPr lang="en-US" sz="1100" i="1" dirty="0"/>
              <a:t>- 1 </a:t>
            </a:r>
            <a:r>
              <a:rPr lang="en-US" sz="1100" i="1" dirty="0" err="1"/>
              <a:t>stâlp</a:t>
            </a:r>
            <a:r>
              <a:rPr lang="en-US" sz="1100" i="1" dirty="0"/>
              <a:t> din </a:t>
            </a:r>
            <a:r>
              <a:rPr lang="en-US" sz="1100" i="1" dirty="0" err="1"/>
              <a:t>absida</a:t>
            </a:r>
            <a:r>
              <a:rPr lang="en-US" sz="1100" i="1" dirty="0"/>
              <a:t> </a:t>
            </a:r>
            <a:r>
              <a:rPr lang="en-US" sz="1100" i="1" dirty="0" err="1"/>
              <a:t>reprezinta</a:t>
            </a:r>
            <a:r>
              <a:rPr lang="en-US" sz="1100" i="1" dirty="0"/>
              <a:t> un an, </a:t>
            </a:r>
            <a:r>
              <a:rPr lang="en-US" sz="1100" i="1" dirty="0" err="1"/>
              <a:t>parcurgerea</a:t>
            </a:r>
            <a:r>
              <a:rPr lang="en-US" sz="1100" i="1" dirty="0"/>
              <a:t> </a:t>
            </a:r>
            <a:r>
              <a:rPr lang="en-US" sz="1100" i="1" dirty="0" err="1"/>
              <a:t>ei</a:t>
            </a:r>
            <a:r>
              <a:rPr lang="en-US" sz="1100" i="1" dirty="0"/>
              <a:t> (21+13+13=47 </a:t>
            </a:r>
            <a:r>
              <a:rPr lang="en-US" sz="1100" i="1" dirty="0" err="1"/>
              <a:t>ani</a:t>
            </a:r>
            <a:r>
              <a:rPr lang="en-US" sz="1100" i="1" dirty="0"/>
              <a:t>) </a:t>
            </a:r>
            <a:r>
              <a:rPr lang="en-US" sz="1100" i="1" dirty="0" err="1"/>
              <a:t>implicând</a:t>
            </a:r>
            <a:r>
              <a:rPr lang="en-US" sz="1100" i="1" dirty="0"/>
              <a:t> </a:t>
            </a:r>
            <a:r>
              <a:rPr lang="en-US" sz="1100" i="1" dirty="0" err="1"/>
              <a:t>corectia</a:t>
            </a:r>
            <a:r>
              <a:rPr lang="en-US" sz="1100" i="1" dirty="0"/>
              <a:t> de 7 </a:t>
            </a:r>
            <a:r>
              <a:rPr lang="en-US" sz="1100" i="1" dirty="0" err="1"/>
              <a:t>zile</a:t>
            </a:r>
            <a:r>
              <a:rPr lang="en-US" sz="1100" i="1" dirty="0"/>
              <a:t> </a:t>
            </a:r>
            <a:r>
              <a:rPr lang="en-US" sz="1100" i="1" dirty="0" err="1"/>
              <a:t>esalonat</a:t>
            </a:r>
            <a:r>
              <a:rPr lang="en-US" sz="1100" i="1" dirty="0"/>
              <a:t> </a:t>
            </a:r>
            <a:r>
              <a:rPr lang="en-US" sz="1100" i="1" dirty="0" err="1"/>
              <a:t>sau</a:t>
            </a:r>
            <a:r>
              <a:rPr lang="en-US" sz="1100" i="1" dirty="0"/>
              <a:t> </a:t>
            </a:r>
            <a:r>
              <a:rPr lang="en-US" sz="1100" i="1" dirty="0" err="1"/>
              <a:t>deodata</a:t>
            </a:r>
            <a:r>
              <a:rPr lang="en-US" sz="1100" i="1" dirty="0"/>
              <a:t> </a:t>
            </a:r>
            <a:br>
              <a:rPr lang="en-US" sz="1100" i="1" dirty="0"/>
            </a:br>
            <a:r>
              <a:rPr lang="en-US" sz="1100" i="1" dirty="0"/>
              <a:t>- 1 </a:t>
            </a:r>
            <a:r>
              <a:rPr lang="en-US" sz="1100" i="1" dirty="0" err="1"/>
              <a:t>stâlp</a:t>
            </a:r>
            <a:r>
              <a:rPr lang="en-US" sz="1100" i="1" dirty="0"/>
              <a:t> din </a:t>
            </a:r>
            <a:r>
              <a:rPr lang="en-US" sz="1100" i="1" dirty="0" err="1"/>
              <a:t>cercul</a:t>
            </a:r>
            <a:r>
              <a:rPr lang="en-US" sz="1100" i="1" dirty="0"/>
              <a:t> A = 1 an, </a:t>
            </a:r>
            <a:r>
              <a:rPr lang="en-US" sz="1100" i="1" dirty="0" err="1"/>
              <a:t>parcurgerea</a:t>
            </a:r>
            <a:r>
              <a:rPr lang="en-US" sz="1100" i="1" dirty="0"/>
              <a:t> </a:t>
            </a:r>
            <a:r>
              <a:rPr lang="en-US" sz="1100" i="1" dirty="0" err="1"/>
              <a:t>lui</a:t>
            </a:r>
            <a:r>
              <a:rPr lang="en-US" sz="1100" i="1" dirty="0"/>
              <a:t> (104 </a:t>
            </a:r>
            <a:r>
              <a:rPr lang="en-US" sz="1100" i="1" dirty="0" err="1"/>
              <a:t>ani</a:t>
            </a:r>
            <a:r>
              <a:rPr lang="en-US" sz="1100" i="1" dirty="0"/>
              <a:t>) </a:t>
            </a:r>
            <a:r>
              <a:rPr lang="en-US" sz="1100" i="1" dirty="0" err="1"/>
              <a:t>implicând</a:t>
            </a:r>
            <a:r>
              <a:rPr lang="en-US" sz="1100" i="1" dirty="0"/>
              <a:t> </a:t>
            </a:r>
            <a:r>
              <a:rPr lang="en-US" sz="1100" i="1" dirty="0" err="1"/>
              <a:t>corectia</a:t>
            </a:r>
            <a:r>
              <a:rPr lang="en-US" sz="1100" i="1" dirty="0"/>
              <a:t> de 2 </a:t>
            </a:r>
            <a:r>
              <a:rPr lang="en-US" sz="1100" i="1" dirty="0" err="1"/>
              <a:t>zile</a:t>
            </a:r>
            <a:r>
              <a:rPr lang="en-US" sz="1100" i="1" dirty="0"/>
              <a:t> </a:t>
            </a:r>
            <a:r>
              <a:rPr lang="en-US" sz="1100" i="1" dirty="0" err="1"/>
              <a:t>deodata</a:t>
            </a:r>
            <a:r>
              <a:rPr lang="en-US" sz="1100" i="1" dirty="0"/>
              <a:t>.</a:t>
            </a:r>
          </a:p>
          <a:p>
            <a:pPr marL="400050" lvl="1" indent="0">
              <a:buNone/>
            </a:pPr>
            <a:r>
              <a:rPr lang="en-US" sz="1200" i="1" dirty="0"/>
              <a:t>… </a:t>
            </a:r>
            <a:r>
              <a:rPr lang="en-US" sz="1200" b="1" i="1" dirty="0" err="1">
                <a:solidFill>
                  <a:srgbClr val="FF0000"/>
                </a:solidFill>
              </a:rPr>
              <a:t>algebric</a:t>
            </a:r>
            <a:r>
              <a:rPr lang="en-US" sz="1200" b="1" i="1" dirty="0">
                <a:solidFill>
                  <a:srgbClr val="FF0000"/>
                </a:solidFill>
              </a:rPr>
              <a:t> </a:t>
            </a:r>
            <a:r>
              <a:rPr lang="en-US" sz="1200" b="1" i="1" dirty="0" err="1">
                <a:solidFill>
                  <a:srgbClr val="FF0000"/>
                </a:solidFill>
              </a:rPr>
              <a:t>calculele</a:t>
            </a:r>
            <a:r>
              <a:rPr lang="en-US" sz="1200" b="1" i="1" dirty="0">
                <a:solidFill>
                  <a:srgbClr val="FF0000"/>
                </a:solidFill>
              </a:rPr>
              <a:t> </a:t>
            </a:r>
            <a:r>
              <a:rPr lang="en-US" sz="1200" b="1" i="1" dirty="0" err="1">
                <a:solidFill>
                  <a:srgbClr val="FF0000"/>
                </a:solidFill>
              </a:rPr>
              <a:t>ies</a:t>
            </a:r>
            <a:r>
              <a:rPr lang="en-US" sz="1200" b="1" i="1" dirty="0">
                <a:solidFill>
                  <a:srgbClr val="FF0000"/>
                </a:solidFill>
              </a:rPr>
              <a:t> </a:t>
            </a:r>
            <a:r>
              <a:rPr lang="en-US" sz="1200" b="1" i="1" dirty="0" err="1">
                <a:solidFill>
                  <a:srgbClr val="FF0000"/>
                </a:solidFill>
              </a:rPr>
              <a:t>minunat</a:t>
            </a:r>
            <a:r>
              <a:rPr lang="en-US" sz="1200" b="1" i="1" dirty="0">
                <a:solidFill>
                  <a:srgbClr val="FF0000"/>
                </a:solidFill>
              </a:rPr>
              <a:t> </a:t>
            </a:r>
            <a:r>
              <a:rPr lang="en-US" sz="1200" i="1" dirty="0"/>
              <a:t>pe </a:t>
            </a:r>
            <a:r>
              <a:rPr lang="en-US" sz="1200" i="1" dirty="0" err="1"/>
              <a:t>hârtie</a:t>
            </a:r>
            <a:r>
              <a:rPr lang="en-US" sz="1200" i="1" dirty="0"/>
              <a:t>, </a:t>
            </a:r>
            <a:r>
              <a:rPr lang="en-US" sz="1200" i="1" dirty="0" err="1"/>
              <a:t>aratându</a:t>
            </a:r>
            <a:r>
              <a:rPr lang="en-US" sz="1200" i="1" dirty="0"/>
              <a:t>-ne </a:t>
            </a:r>
            <a:r>
              <a:rPr lang="en-US" sz="1200" i="1" dirty="0" err="1"/>
              <a:t>originalitatea</a:t>
            </a:r>
            <a:r>
              <a:rPr lang="en-US" sz="1200" i="1" dirty="0"/>
              <a:t> </a:t>
            </a:r>
            <a:r>
              <a:rPr lang="en-US" sz="1200" i="1" dirty="0" err="1"/>
              <a:t>absoluta</a:t>
            </a:r>
            <a:r>
              <a:rPr lang="en-US" sz="1200" i="1" dirty="0"/>
              <a:t> a </a:t>
            </a:r>
            <a:r>
              <a:rPr lang="en-US" sz="1200" i="1" dirty="0" err="1"/>
              <a:t>calendarului</a:t>
            </a:r>
            <a:r>
              <a:rPr lang="en-US" sz="1200" i="1" dirty="0"/>
              <a:t> </a:t>
            </a:r>
            <a:r>
              <a:rPr lang="en-US" sz="1200" i="1" dirty="0" err="1"/>
              <a:t>dacic</a:t>
            </a:r>
            <a:r>
              <a:rPr lang="en-US" sz="1200" i="1" dirty="0"/>
              <a:t> </a:t>
            </a:r>
            <a:r>
              <a:rPr lang="en-US" sz="1200" i="1" dirty="0" err="1"/>
              <a:t>si</a:t>
            </a:r>
            <a:r>
              <a:rPr lang="en-US" sz="1200" i="1" dirty="0"/>
              <a:t> </a:t>
            </a:r>
            <a:r>
              <a:rPr lang="en-US" sz="1200" i="1" dirty="0" err="1"/>
              <a:t>exactitatea</a:t>
            </a:r>
            <a:r>
              <a:rPr lang="en-US" sz="1200" i="1" dirty="0"/>
              <a:t> </a:t>
            </a:r>
            <a:r>
              <a:rPr lang="en-US" sz="1200" i="1" dirty="0" err="1"/>
              <a:t>surprinzatoare</a:t>
            </a:r>
            <a:r>
              <a:rPr lang="en-US" sz="1200" i="1" dirty="0"/>
              <a:t> a </a:t>
            </a:r>
            <a:r>
              <a:rPr lang="en-US" sz="1200" i="1" dirty="0" err="1"/>
              <a:t>lui</a:t>
            </a:r>
            <a:r>
              <a:rPr lang="en-US" sz="1200" i="1" dirty="0"/>
              <a:t>.”</a:t>
            </a:r>
            <a:r>
              <a:rPr lang="ro-RO" sz="1200" i="1" dirty="0"/>
              <a:t> </a:t>
            </a:r>
            <a:r>
              <a:rPr lang="ro-RO" sz="1200" b="1" dirty="0">
                <a:solidFill>
                  <a:srgbClr val="FF0000"/>
                </a:solidFill>
              </a:rPr>
              <a:t>DAR (</a:t>
            </a:r>
            <a:r>
              <a:rPr lang="ro-RO" sz="1200" b="1" i="1" dirty="0">
                <a:solidFill>
                  <a:srgbClr val="FF0000"/>
                </a:solidFill>
              </a:rPr>
              <a:t>adăugăm noi</a:t>
            </a:r>
            <a:r>
              <a:rPr lang="ro-RO" sz="1200" b="1" dirty="0">
                <a:solidFill>
                  <a:srgbClr val="FF0000"/>
                </a:solidFill>
              </a:rPr>
              <a:t>) algebra nu rezolvă de una singură problema!</a:t>
            </a:r>
            <a:endParaRPr lang="en-US" sz="1200" b="1" dirty="0">
              <a:solidFill>
                <a:srgbClr val="FF0000"/>
              </a:solidFill>
            </a:endParaRPr>
          </a:p>
          <a:p>
            <a:pPr marL="457200" lvl="1" indent="0">
              <a:buNone/>
            </a:pPr>
            <a:r>
              <a:rPr lang="en-US" sz="1100" dirty="0">
                <a:hlinkClick r:id="rId3"/>
              </a:rPr>
              <a:t>http://www.colibadacilor.ro/site/index.php/istorie/calendarul-dacilor</a:t>
            </a:r>
            <a:r>
              <a:rPr lang="en-US" sz="1100" dirty="0"/>
              <a:t> </a:t>
            </a:r>
          </a:p>
        </p:txBody>
      </p:sp>
      <p:sp>
        <p:nvSpPr>
          <p:cNvPr id="4" name="Slide Number Placeholder 3"/>
          <p:cNvSpPr>
            <a:spLocks noGrp="1"/>
          </p:cNvSpPr>
          <p:nvPr>
            <p:ph type="sldNum" sz="quarter" idx="12"/>
          </p:nvPr>
        </p:nvSpPr>
        <p:spPr/>
        <p:txBody>
          <a:bodyPr/>
          <a:lstStyle/>
          <a:p>
            <a:fld id="{57AB46BE-3D84-4577-9CE6-3852D91721B9}" type="slidenum">
              <a:rPr lang="en-US" smtClean="0"/>
              <a:t>10</a:t>
            </a:fld>
            <a:endParaRPr lang="en-US"/>
          </a:p>
        </p:txBody>
      </p:sp>
    </p:spTree>
    <p:extLst>
      <p:ext uri="{BB962C8B-B14F-4D97-AF65-F5344CB8AC3E}">
        <p14:creationId xmlns:p14="http://schemas.microsoft.com/office/powerpoint/2010/main" val="3609367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Șirul lui Bode</a:t>
            </a:r>
            <a:endParaRPr lang="en-US" dirty="0"/>
          </a:p>
        </p:txBody>
      </p:sp>
      <p:sp>
        <p:nvSpPr>
          <p:cNvPr id="3" name="Content Placeholder 2"/>
          <p:cNvSpPr>
            <a:spLocks noGrp="1"/>
          </p:cNvSpPr>
          <p:nvPr>
            <p:ph idx="1"/>
          </p:nvPr>
        </p:nvSpPr>
        <p:spPr>
          <a:xfrm>
            <a:off x="457200" y="1876215"/>
            <a:ext cx="8905875" cy="4334932"/>
          </a:xfrm>
        </p:spPr>
        <p:txBody>
          <a:bodyPr>
            <a:normAutofit fontScale="77500" lnSpcReduction="20000"/>
          </a:bodyPr>
          <a:lstStyle/>
          <a:p>
            <a:r>
              <a:rPr lang="ro-RO" i="1" dirty="0"/>
              <a:t>Legea</a:t>
            </a:r>
            <a:r>
              <a:rPr lang="ro-RO" dirty="0"/>
              <a:t> (regula) lui </a:t>
            </a:r>
            <a:r>
              <a:rPr lang="ro-RO" b="1" dirty="0"/>
              <a:t>Titius-Bode</a:t>
            </a:r>
            <a:r>
              <a:rPr lang="ro-RO" dirty="0"/>
              <a:t> (1772) ce </a:t>
            </a:r>
            <a:r>
              <a:rPr lang="ro-RO" b="1" dirty="0"/>
              <a:t>leagă distanțele interplanetare de o </a:t>
            </a:r>
            <a:r>
              <a:rPr lang="ro-RO" b="1" dirty="0">
                <a:solidFill>
                  <a:srgbClr val="FF0000"/>
                </a:solidFill>
              </a:rPr>
              <a:t>progresie geometrică</a:t>
            </a:r>
            <a:endParaRPr lang="ro-RO" b="1" dirty="0"/>
          </a:p>
          <a:p>
            <a:endParaRPr lang="ro-RO" b="1" dirty="0"/>
          </a:p>
          <a:p>
            <a:endParaRPr lang="ro-RO" b="1" dirty="0"/>
          </a:p>
          <a:p>
            <a:endParaRPr lang="ro-RO" b="1" dirty="0"/>
          </a:p>
          <a:p>
            <a:pPr marL="0" indent="0">
              <a:buNone/>
            </a:pPr>
            <a:endParaRPr lang="ro-RO" dirty="0">
              <a:solidFill>
                <a:schemeClr val="accent1"/>
              </a:solidFill>
            </a:endParaRPr>
          </a:p>
          <a:p>
            <a:pPr marL="0" indent="0">
              <a:buNone/>
            </a:pPr>
            <a:r>
              <a:rPr lang="ro-RO" dirty="0">
                <a:solidFill>
                  <a:schemeClr val="accent1"/>
                </a:solidFill>
              </a:rPr>
              <a:t>D = 0,4 + 0,3 x 2</a:t>
            </a:r>
            <a:r>
              <a:rPr lang="ro-RO" baseline="30000" dirty="0">
                <a:solidFill>
                  <a:schemeClr val="accent1"/>
                </a:solidFill>
              </a:rPr>
              <a:t>m</a:t>
            </a:r>
            <a:r>
              <a:rPr lang="ro-RO" dirty="0"/>
              <a:t>, unde m = 0, 1, 2, ...</a:t>
            </a:r>
          </a:p>
          <a:p>
            <a:endParaRPr lang="ro-RO" dirty="0"/>
          </a:p>
          <a:p>
            <a:r>
              <a:rPr lang="ro-RO" dirty="0">
                <a:solidFill>
                  <a:srgbClr val="FF0000"/>
                </a:solidFill>
              </a:rPr>
              <a:t>Probleme </a:t>
            </a:r>
            <a:r>
              <a:rPr lang="ro-RO" dirty="0"/>
              <a:t>cu valorile:</a:t>
            </a:r>
          </a:p>
          <a:p>
            <a:pPr lvl="1"/>
            <a:r>
              <a:rPr lang="ro-RO" dirty="0"/>
              <a:t>2,8? </a:t>
            </a:r>
          </a:p>
          <a:p>
            <a:pPr lvl="2"/>
            <a:r>
              <a:rPr lang="ro-RO" i="1" dirty="0"/>
              <a:t>Asteroizii</a:t>
            </a:r>
            <a:r>
              <a:rPr lang="ro-RO" dirty="0"/>
              <a:t>? </a:t>
            </a:r>
            <a:r>
              <a:rPr lang="ro-RO" b="1" dirty="0"/>
              <a:t>Ceres</a:t>
            </a:r>
            <a:r>
              <a:rPr lang="ro-RO" dirty="0"/>
              <a:t> este la distanța indicată, dar în regiune se află mii de astfel de corpuri. </a:t>
            </a:r>
            <a:r>
              <a:rPr lang="ro-RO" i="1" dirty="0"/>
              <a:t>Totuși </a:t>
            </a:r>
            <a:r>
              <a:rPr lang="ro-RO" dirty="0"/>
              <a:t>Ceres este singurul planetoid...</a:t>
            </a:r>
          </a:p>
          <a:p>
            <a:pPr lvl="1"/>
            <a:r>
              <a:rPr lang="ro-RO" dirty="0"/>
              <a:t>Neptun? </a:t>
            </a:r>
          </a:p>
          <a:p>
            <a:pPr lvl="2"/>
            <a:r>
              <a:rPr lang="ro-RO" dirty="0"/>
              <a:t>Progresia indică poziția de 77,2 dar planeta se află în realitate la 30,1 a.u.</a:t>
            </a:r>
          </a:p>
          <a:p>
            <a:pPr lvl="2"/>
            <a:endParaRPr lang="ro-RO" dirty="0"/>
          </a:p>
          <a:p>
            <a:r>
              <a:rPr lang="ro-RO" dirty="0">
                <a:solidFill>
                  <a:schemeClr val="tx2"/>
                </a:solidFill>
              </a:rPr>
              <a:t>Regula este pur o </a:t>
            </a:r>
            <a:r>
              <a:rPr lang="ro-RO" b="1" dirty="0">
                <a:solidFill>
                  <a:schemeClr val="tx2"/>
                </a:solidFill>
              </a:rPr>
              <a:t>coincidență</a:t>
            </a:r>
            <a:r>
              <a:rPr lang="ro-RO" dirty="0">
                <a:solidFill>
                  <a:schemeClr val="tx2"/>
                </a:solidFill>
              </a:rPr>
              <a:t>, neexistând un suport teoretic în spatele ei!</a:t>
            </a:r>
          </a:p>
          <a:p>
            <a:endParaRPr lang="en-US" b="1" dirty="0"/>
          </a:p>
        </p:txBody>
      </p:sp>
      <p:sp>
        <p:nvSpPr>
          <p:cNvPr id="4" name="Slide Number Placeholder 3"/>
          <p:cNvSpPr>
            <a:spLocks noGrp="1"/>
          </p:cNvSpPr>
          <p:nvPr>
            <p:ph type="sldNum" sz="quarter" idx="12"/>
          </p:nvPr>
        </p:nvSpPr>
        <p:spPr/>
        <p:txBody>
          <a:bodyPr/>
          <a:lstStyle/>
          <a:p>
            <a:fld id="{57AB46BE-3D84-4577-9CE6-3852D91721B9}" type="slidenum">
              <a:rPr lang="en-US" smtClean="0"/>
              <a:t>11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 y="2314577"/>
            <a:ext cx="8905875"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001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703" y="5285862"/>
            <a:ext cx="3535137" cy="144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ro-RO" dirty="0"/>
              <a:t>Tăblița sumeriană VA 243</a:t>
            </a:r>
            <a:endParaRPr lang="en-US" dirty="0"/>
          </a:p>
        </p:txBody>
      </p:sp>
      <p:sp>
        <p:nvSpPr>
          <p:cNvPr id="3" name="Content Placeholder 2"/>
          <p:cNvSpPr>
            <a:spLocks noGrp="1"/>
          </p:cNvSpPr>
          <p:nvPr>
            <p:ph idx="1"/>
          </p:nvPr>
        </p:nvSpPr>
        <p:spPr>
          <a:xfrm>
            <a:off x="437197" y="1219200"/>
            <a:ext cx="4648200" cy="4525963"/>
          </a:xfrm>
        </p:spPr>
        <p:txBody>
          <a:bodyPr>
            <a:normAutofit/>
          </a:bodyPr>
          <a:lstStyle/>
          <a:p>
            <a:r>
              <a:rPr lang="ro-RO" dirty="0"/>
              <a:t>Datează din mileniul III î.Hr.</a:t>
            </a:r>
          </a:p>
          <a:p>
            <a:r>
              <a:rPr lang="ro-RO" dirty="0"/>
              <a:t>Pseudo cercetătorii (Zecharia Sitchin) considera că pe ea sunt reprezentate Soarele și 10 planete în sistemul solar</a:t>
            </a:r>
          </a:p>
          <a:p>
            <a:r>
              <a:rPr lang="ro-RO" b="1" dirty="0">
                <a:solidFill>
                  <a:srgbClr val="FF0000"/>
                </a:solidFill>
              </a:rPr>
              <a:t>Problema</a:t>
            </a:r>
            <a:r>
              <a:rPr lang="ro-RO" dirty="0">
                <a:solidFill>
                  <a:srgbClr val="FF0000"/>
                </a:solidFill>
              </a:rPr>
              <a:t> </a:t>
            </a:r>
            <a:r>
              <a:rPr lang="ro-RO" dirty="0"/>
              <a:t>constă însă în simbolul folosit pentru Soare și stele (uneori ca cerc și alteori cu vârfuri)</a:t>
            </a:r>
          </a:p>
          <a:p>
            <a:r>
              <a:rPr lang="ro-RO" u="sng" dirty="0">
                <a:hlinkClick r:id="rId3"/>
              </a:rPr>
              <a:t>http://www.sitchiniswrong.com/VA243seal.pdf</a:t>
            </a:r>
            <a:r>
              <a:rPr lang="ro-RO" u="sng" dirty="0"/>
              <a:t> </a:t>
            </a:r>
          </a:p>
          <a:p>
            <a:r>
              <a:rPr lang="ro-RO" i="1" dirty="0"/>
              <a:t>Ar putea fi o supernovă care a explodat în constelația Vela în perioada 8000-4000 î.Hr.?</a:t>
            </a:r>
            <a:endParaRPr lang="en-US" i="1" dirty="0"/>
          </a:p>
        </p:txBody>
      </p:sp>
      <p:sp>
        <p:nvSpPr>
          <p:cNvPr id="4" name="Slide Number Placeholder 3"/>
          <p:cNvSpPr>
            <a:spLocks noGrp="1"/>
          </p:cNvSpPr>
          <p:nvPr>
            <p:ph type="sldNum" sz="quarter" idx="12"/>
          </p:nvPr>
        </p:nvSpPr>
        <p:spPr/>
        <p:txBody>
          <a:bodyPr/>
          <a:lstStyle/>
          <a:p>
            <a:fld id="{57AB46BE-3D84-4577-9CE6-3852D91721B9}" type="slidenum">
              <a:rPr lang="en-US" smtClean="0"/>
              <a:t>12</a:t>
            </a:fld>
            <a:endParaRPr lang="en-US"/>
          </a:p>
        </p:txBody>
      </p:sp>
      <p:pic>
        <p:nvPicPr>
          <p:cNvPr id="5" name="Picture 4" descr="http://www.rabbithole2.com/presentation/images2/petroglyphs/akkad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4547" y="1219200"/>
            <a:ext cx="3724275" cy="2331085"/>
          </a:xfrm>
          <a:prstGeom prst="rect">
            <a:avLst/>
          </a:prstGeom>
          <a:noFill/>
          <a:ln>
            <a:noFill/>
          </a:ln>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5184867" y="4005183"/>
            <a:ext cx="3227070" cy="2284095"/>
          </a:xfrm>
          <a:prstGeom prst="rect">
            <a:avLst/>
          </a:prstGeom>
          <a:noFill/>
          <a:ln>
            <a:noFill/>
          </a:ln>
        </p:spPr>
      </p:pic>
      <p:sp>
        <p:nvSpPr>
          <p:cNvPr id="7" name="TextBox 6"/>
          <p:cNvSpPr txBox="1"/>
          <p:nvPr/>
        </p:nvSpPr>
        <p:spPr>
          <a:xfrm>
            <a:off x="5085397" y="3593068"/>
            <a:ext cx="3893053" cy="369332"/>
          </a:xfrm>
          <a:prstGeom prst="rect">
            <a:avLst/>
          </a:prstGeom>
          <a:noFill/>
        </p:spPr>
        <p:txBody>
          <a:bodyPr wrap="none" rtlCol="0">
            <a:spAutoFit/>
          </a:bodyPr>
          <a:lstStyle/>
          <a:p>
            <a:r>
              <a:rPr lang="ro-RO" dirty="0"/>
              <a:t>VA 243 (sus) și tabletă cu Pleiadele (jos)</a:t>
            </a:r>
            <a:endParaRPr lang="en-US" dirty="0"/>
          </a:p>
        </p:txBody>
      </p:sp>
    </p:spTree>
    <p:extLst>
      <p:ext uri="{BB962C8B-B14F-4D97-AF65-F5344CB8AC3E}">
        <p14:creationId xmlns:p14="http://schemas.microsoft.com/office/powerpoint/2010/main" val="2464236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ro-RO" sz="4400" kern="1200" dirty="0">
                <a:solidFill>
                  <a:schemeClr val="tx1"/>
                </a:solidFill>
                <a:latin typeface="+mj-lt"/>
                <a:ea typeface="+mj-ea"/>
                <a:cs typeface="+mj-cs"/>
              </a:rPr>
              <a:t>Picturile pe piatră de la Järrestad (Suedia)</a:t>
            </a:r>
            <a:endParaRPr lang="en-US" sz="4400" kern="1200" dirty="0">
              <a:solidFill>
                <a:schemeClr val="tx1"/>
              </a:solidFill>
              <a:latin typeface="+mj-lt"/>
              <a:ea typeface="+mj-ea"/>
              <a:cs typeface="+mj-cs"/>
            </a:endParaRPr>
          </a:p>
        </p:txBody>
      </p:sp>
      <p:sp>
        <p:nvSpPr>
          <p:cNvPr id="3" name="Content Placeholder 2"/>
          <p:cNvSpPr>
            <a:spLocks noGrp="1"/>
          </p:cNvSpPr>
          <p:nvPr>
            <p:ph idx="1"/>
          </p:nvPr>
        </p:nvSpPr>
        <p:spPr>
          <a:xfrm>
            <a:off x="413385" y="2065868"/>
            <a:ext cx="3733800" cy="4525963"/>
          </a:xfrm>
        </p:spPr>
        <p:txBody>
          <a:bodyPr>
            <a:normAutofit fontScale="85000" lnSpcReduction="20000"/>
          </a:bodyPr>
          <a:lstStyle/>
          <a:p>
            <a:r>
              <a:rPr lang="ro-RO" sz="2400" dirty="0"/>
              <a:t>Picturi rupestre din epoca bronzului</a:t>
            </a:r>
          </a:p>
          <a:p>
            <a:r>
              <a:rPr lang="ro-RO" sz="2400" b="1" dirty="0">
                <a:solidFill>
                  <a:srgbClr val="FF0000"/>
                </a:solidFill>
              </a:rPr>
              <a:t>Problemele</a:t>
            </a:r>
            <a:r>
              <a:rPr lang="ro-RO" sz="2400" dirty="0"/>
              <a:t> sunt legate de </a:t>
            </a:r>
          </a:p>
          <a:p>
            <a:pPr lvl="1"/>
            <a:r>
              <a:rPr lang="ro-RO" sz="2000" dirty="0"/>
              <a:t>Analiza arheoastronomică care s-a făcut după hărți vechi scalate și orientate nordic după săgeata de orientare de pe ele a cărei precizie e necunoscută</a:t>
            </a:r>
          </a:p>
          <a:p>
            <a:pPr lvl="1"/>
            <a:r>
              <a:rPr lang="ro-RO" sz="2000" dirty="0"/>
              <a:t>Hărțile care  reprezintă imagini neplane (suprafața pietrei) transferate pe o suprafață plană</a:t>
            </a:r>
          </a:p>
          <a:p>
            <a:pPr lvl="1"/>
            <a:r>
              <a:rPr lang="ro-RO" sz="2000" dirty="0"/>
              <a:t>De lipsa corelării răsăritului cu momentul realizării picturilor</a:t>
            </a:r>
          </a:p>
          <a:p>
            <a:pPr marL="457200" lvl="1" indent="0">
              <a:buNone/>
            </a:pPr>
            <a:endParaRPr lang="ro-RO" sz="2000" dirty="0">
              <a:hlinkClick r:id="rId2"/>
            </a:endParaRPr>
          </a:p>
          <a:p>
            <a:pPr marL="457200" lvl="1" indent="0">
              <a:buNone/>
            </a:pPr>
            <a:r>
              <a:rPr lang="ro-RO" sz="1400" dirty="0">
                <a:hlinkClick r:id="rId2"/>
              </a:rPr>
              <a:t>http://www.sciencedirect.com/science/article/pii/S0305440313000277</a:t>
            </a:r>
            <a:r>
              <a:rPr lang="ro-RO" sz="1400" dirty="0"/>
              <a:t> </a:t>
            </a:r>
          </a:p>
        </p:txBody>
      </p:sp>
      <p:sp>
        <p:nvSpPr>
          <p:cNvPr id="4" name="Slide Number Placeholder 3"/>
          <p:cNvSpPr>
            <a:spLocks noGrp="1"/>
          </p:cNvSpPr>
          <p:nvPr>
            <p:ph type="sldNum" sz="quarter" idx="12"/>
          </p:nvPr>
        </p:nvSpPr>
        <p:spPr/>
        <p:txBody>
          <a:bodyPr/>
          <a:lstStyle/>
          <a:p>
            <a:fld id="{57AB46BE-3D84-4577-9CE6-3852D91721B9}" type="slidenum">
              <a:rPr lang="en-US" smtClean="0"/>
              <a:t>13</a:t>
            </a:fld>
            <a:endParaRPr lang="en-US"/>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517776"/>
            <a:ext cx="3173095" cy="3352800"/>
          </a:xfrm>
          <a:prstGeom prst="rect">
            <a:avLst/>
          </a:prstGeom>
          <a:noFill/>
          <a:ln>
            <a:noFill/>
          </a:ln>
        </p:spPr>
      </p:pic>
    </p:spTree>
    <p:extLst>
      <p:ext uri="{BB962C8B-B14F-4D97-AF65-F5344CB8AC3E}">
        <p14:creationId xmlns:p14="http://schemas.microsoft.com/office/powerpoint/2010/main" val="3526468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Supernova de la Chaco Canyon</a:t>
            </a:r>
            <a:endParaRPr lang="en-US" dirty="0"/>
          </a:p>
        </p:txBody>
      </p:sp>
      <p:sp>
        <p:nvSpPr>
          <p:cNvPr id="3" name="Content Placeholder 2"/>
          <p:cNvSpPr>
            <a:spLocks noGrp="1"/>
          </p:cNvSpPr>
          <p:nvPr>
            <p:ph idx="1"/>
          </p:nvPr>
        </p:nvSpPr>
        <p:spPr>
          <a:xfrm>
            <a:off x="457201" y="1828800"/>
            <a:ext cx="4495800" cy="4267200"/>
          </a:xfrm>
        </p:spPr>
        <p:txBody>
          <a:bodyPr>
            <a:normAutofit/>
          </a:bodyPr>
          <a:lstStyle/>
          <a:p>
            <a:r>
              <a:rPr lang="ro-RO" sz="1800" dirty="0"/>
              <a:t>Cultură datând din jurul anului 1000 d.Hr.</a:t>
            </a:r>
          </a:p>
          <a:p>
            <a:r>
              <a:rPr lang="ro-RO" sz="1800" dirty="0"/>
              <a:t>Există </a:t>
            </a:r>
            <a:r>
              <a:rPr lang="ro-RO" sz="1800" b="1" dirty="0"/>
              <a:t>teorii</a:t>
            </a:r>
            <a:r>
              <a:rPr lang="ro-RO" sz="1800" dirty="0"/>
              <a:t> care susțin ipoteza reprezentării unei supernove</a:t>
            </a:r>
          </a:p>
          <a:p>
            <a:pPr lvl="1"/>
            <a:r>
              <a:rPr lang="ro-RO" sz="1600" dirty="0"/>
              <a:t>5 iulie 1054 (nebuloasa Crabului) </a:t>
            </a:r>
          </a:p>
          <a:p>
            <a:pPr lvl="1"/>
            <a:r>
              <a:rPr lang="ro-RO" sz="1600" dirty="0"/>
              <a:t>Observată și de chinezi</a:t>
            </a:r>
          </a:p>
          <a:p>
            <a:pPr marL="57150" indent="0">
              <a:buNone/>
            </a:pPr>
            <a:r>
              <a:rPr lang="ro-RO" sz="1800" b="1" dirty="0">
                <a:solidFill>
                  <a:srgbClr val="FF0000"/>
                </a:solidFill>
              </a:rPr>
              <a:t>Problema</a:t>
            </a:r>
            <a:r>
              <a:rPr lang="ro-RO" sz="1800" dirty="0">
                <a:solidFill>
                  <a:srgbClr val="FF0000"/>
                </a:solidFill>
              </a:rPr>
              <a:t> </a:t>
            </a:r>
            <a:r>
              <a:rPr lang="ro-RO" sz="1800" dirty="0"/>
              <a:t>constă în poziționarea stelei față de Lună și lipsa altori dovezi concrete ale asocietrii celor două.</a:t>
            </a:r>
          </a:p>
        </p:txBody>
      </p:sp>
      <p:sp>
        <p:nvSpPr>
          <p:cNvPr id="4" name="Slide Number Placeholder 3"/>
          <p:cNvSpPr>
            <a:spLocks noGrp="1"/>
          </p:cNvSpPr>
          <p:nvPr>
            <p:ph type="sldNum" sz="quarter" idx="12"/>
          </p:nvPr>
        </p:nvSpPr>
        <p:spPr/>
        <p:txBody>
          <a:bodyPr/>
          <a:lstStyle/>
          <a:p>
            <a:fld id="{57AB46BE-3D84-4577-9CE6-3852D91721B9}" type="slidenum">
              <a:rPr lang="en-US" smtClean="0"/>
              <a:t>14</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1" y="2438400"/>
            <a:ext cx="4114800" cy="2697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072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a:t>Teoriile arheoastronomice</a:t>
            </a:r>
            <a:endParaRPr lang="en-US" dirty="0"/>
          </a:p>
        </p:txBody>
      </p:sp>
      <p:sp>
        <p:nvSpPr>
          <p:cNvPr id="5" name="Slide Number Placeholder 4"/>
          <p:cNvSpPr>
            <a:spLocks noGrp="1"/>
          </p:cNvSpPr>
          <p:nvPr>
            <p:ph type="sldNum" sz="quarter" idx="12"/>
          </p:nvPr>
        </p:nvSpPr>
        <p:spPr/>
        <p:txBody>
          <a:bodyPr/>
          <a:lstStyle/>
          <a:p>
            <a:fld id="{57AB46BE-3D84-4577-9CE6-3852D91721B9}" type="slidenum">
              <a:rPr lang="en-US" smtClean="0"/>
              <a:t>2</a:t>
            </a:fld>
            <a:endParaRPr lang="en-US"/>
          </a:p>
        </p:txBody>
      </p:sp>
      <p:graphicFrame>
        <p:nvGraphicFramePr>
          <p:cNvPr id="4" name="Diagram 3"/>
          <p:cNvGraphicFramePr/>
          <p:nvPr>
            <p:extLst>
              <p:ext uri="{D42A27DB-BD31-4B8C-83A1-F6EECF244321}">
                <p14:modId xmlns:p14="http://schemas.microsoft.com/office/powerpoint/2010/main" val="1774838531"/>
              </p:ext>
            </p:extLst>
          </p:nvPr>
        </p:nvGraphicFramePr>
        <p:xfrm>
          <a:off x="1600200" y="1981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5664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Verificarea</a:t>
            </a:r>
            <a:endParaRPr lang="en-US" dirty="0"/>
          </a:p>
        </p:txBody>
      </p:sp>
      <p:sp>
        <p:nvSpPr>
          <p:cNvPr id="6" name="Content Placeholder 2"/>
          <p:cNvSpPr>
            <a:spLocks noGrp="1"/>
          </p:cNvSpPr>
          <p:nvPr>
            <p:ph idx="1"/>
          </p:nvPr>
        </p:nvSpPr>
        <p:spPr>
          <a:xfrm>
            <a:off x="492760" y="1752600"/>
            <a:ext cx="8382000" cy="5181600"/>
          </a:xfrm>
        </p:spPr>
        <p:txBody>
          <a:bodyPr>
            <a:normAutofit fontScale="77500" lnSpcReduction="20000"/>
          </a:bodyPr>
          <a:lstStyle/>
          <a:p>
            <a:r>
              <a:rPr lang="ro-RO" sz="2000" b="1" dirty="0">
                <a:solidFill>
                  <a:srgbClr val="0070C0"/>
                </a:solidFill>
                <a:latin typeface="Calibri" panose="020F0502020204030204" pitchFamily="34" charset="0"/>
                <a:cs typeface="Calibri" panose="020F0502020204030204" pitchFamily="34" charset="0"/>
              </a:rPr>
              <a:t>Capacitatea</a:t>
            </a:r>
            <a:r>
              <a:rPr lang="ro-RO" sz="2000" dirty="0">
                <a:solidFill>
                  <a:srgbClr val="0070C0"/>
                </a:solidFill>
                <a:latin typeface="Calibri" panose="020F0502020204030204" pitchFamily="34" charset="0"/>
                <a:cs typeface="Calibri" panose="020F0502020204030204" pitchFamily="34" charset="0"/>
              </a:rPr>
              <a:t> </a:t>
            </a:r>
            <a:r>
              <a:rPr lang="ro-RO" sz="2000" dirty="0">
                <a:latin typeface="Calibri" panose="020F0502020204030204" pitchFamily="34" charset="0"/>
                <a:cs typeface="Calibri" panose="020F0502020204030204" pitchFamily="34" charset="0"/>
              </a:rPr>
              <a:t>populației</a:t>
            </a:r>
            <a:r>
              <a:rPr lang="ro-RO" sz="2000" dirty="0">
                <a:solidFill>
                  <a:srgbClr val="0070C0"/>
                </a:solidFill>
                <a:latin typeface="Calibri" panose="020F0502020204030204" pitchFamily="34" charset="0"/>
                <a:cs typeface="Calibri" panose="020F0502020204030204" pitchFamily="34" charset="0"/>
              </a:rPr>
              <a:t> </a:t>
            </a:r>
            <a:r>
              <a:rPr lang="ro-RO" sz="2000" dirty="0">
                <a:latin typeface="Calibri" panose="020F0502020204030204" pitchFamily="34" charset="0"/>
                <a:cs typeface="Calibri" panose="020F0502020204030204" pitchFamily="34" charset="0"/>
              </a:rPr>
              <a:t>de-a face </a:t>
            </a:r>
            <a:r>
              <a:rPr lang="ro-RO" sz="2000" b="1" dirty="0">
                <a:latin typeface="Calibri" panose="020F0502020204030204" pitchFamily="34" charset="0"/>
                <a:cs typeface="Calibri" panose="020F0502020204030204" pitchFamily="34" charset="0"/>
              </a:rPr>
              <a:t>observații</a:t>
            </a:r>
            <a:r>
              <a:rPr lang="ro-RO" sz="2000" dirty="0">
                <a:latin typeface="Calibri" panose="020F0502020204030204" pitchFamily="34" charset="0"/>
                <a:cs typeface="Calibri" panose="020F0502020204030204" pitchFamily="34" charset="0"/>
              </a:rPr>
              <a:t> îndelungate</a:t>
            </a:r>
          </a:p>
          <a:p>
            <a:pPr lvl="1"/>
            <a:r>
              <a:rPr lang="ro-RO" sz="1600" b="1" dirty="0">
                <a:latin typeface="Calibri" panose="020F0502020204030204" pitchFamily="34" charset="0"/>
                <a:cs typeface="Calibri" panose="020F0502020204030204" pitchFamily="34" charset="0"/>
              </a:rPr>
              <a:t>Exemplu</a:t>
            </a:r>
            <a:r>
              <a:rPr lang="ro-RO" sz="1600" dirty="0">
                <a:latin typeface="Calibri" panose="020F0502020204030204" pitchFamily="34" charset="0"/>
                <a:cs typeface="Calibri" panose="020F0502020204030204" pitchFamily="34" charset="0"/>
              </a:rPr>
              <a:t>: Se puteau observa momentele de staționare a Lunii la intervale de circa 18,6 ani în condiții de vreme la latitudini mari și o perioadă e viață medie de circa 30 de ani?</a:t>
            </a:r>
          </a:p>
          <a:p>
            <a:r>
              <a:rPr lang="ro-RO" sz="2000" b="1" dirty="0">
                <a:solidFill>
                  <a:srgbClr val="0070C0"/>
                </a:solidFill>
                <a:latin typeface="Calibri" panose="020F0502020204030204" pitchFamily="34" charset="0"/>
                <a:cs typeface="Calibri" panose="020F0502020204030204" pitchFamily="34" charset="0"/>
              </a:rPr>
              <a:t>Precizia</a:t>
            </a:r>
            <a:r>
              <a:rPr lang="ro-RO" sz="2000" dirty="0">
                <a:latin typeface="Calibri" panose="020F0502020204030204" pitchFamily="34" charset="0"/>
                <a:cs typeface="Calibri" panose="020F0502020204030204" pitchFamily="34" charset="0"/>
              </a:rPr>
              <a:t> </a:t>
            </a:r>
            <a:r>
              <a:rPr lang="ro-RO" sz="2000" b="1" dirty="0">
                <a:latin typeface="Calibri" panose="020F0502020204030204" pitchFamily="34" charset="0"/>
                <a:cs typeface="Calibri" panose="020F0502020204030204" pitchFamily="34" charset="0"/>
              </a:rPr>
              <a:t>observațiilor</a:t>
            </a:r>
            <a:r>
              <a:rPr lang="ro-RO" sz="2000" dirty="0">
                <a:latin typeface="Calibri" panose="020F0502020204030204" pitchFamily="34" charset="0"/>
                <a:cs typeface="Calibri" panose="020F0502020204030204" pitchFamily="34" charset="0"/>
              </a:rPr>
              <a:t> la data efectuării acestora</a:t>
            </a:r>
          </a:p>
          <a:p>
            <a:pPr lvl="1"/>
            <a:r>
              <a:rPr lang="ro-RO" sz="1600" dirty="0">
                <a:latin typeface="Calibri" panose="020F0502020204030204" pitchFamily="34" charset="0"/>
                <a:cs typeface="Calibri" panose="020F0502020204030204" pitchFamily="34" charset="0"/>
              </a:rPr>
              <a:t>Analiză statistică</a:t>
            </a:r>
          </a:p>
          <a:p>
            <a:r>
              <a:rPr lang="ro-RO" sz="2000" b="1" dirty="0">
                <a:solidFill>
                  <a:srgbClr val="0070C0"/>
                </a:solidFill>
                <a:latin typeface="Calibri" panose="020F0502020204030204" pitchFamily="34" charset="0"/>
                <a:cs typeface="Calibri" panose="020F0502020204030204" pitchFamily="34" charset="0"/>
              </a:rPr>
              <a:t>Motivația</a:t>
            </a:r>
            <a:r>
              <a:rPr lang="ro-RO" sz="2000" dirty="0">
                <a:latin typeface="Calibri" panose="020F0502020204030204" pitchFamily="34" charset="0"/>
                <a:cs typeface="Calibri" panose="020F0502020204030204" pitchFamily="34" charset="0"/>
              </a:rPr>
              <a:t>  societății</a:t>
            </a:r>
          </a:p>
          <a:p>
            <a:pPr lvl="1"/>
            <a:r>
              <a:rPr lang="ro-RO" sz="1600" dirty="0">
                <a:latin typeface="Calibri" panose="020F0502020204030204" pitchFamily="34" charset="0"/>
                <a:cs typeface="Calibri" panose="020F0502020204030204" pitchFamily="34" charset="0"/>
              </a:rPr>
              <a:t>Religioasă (</a:t>
            </a:r>
            <a:r>
              <a:rPr lang="ro-RO" sz="1600" b="1" dirty="0">
                <a:latin typeface="Calibri" panose="020F0502020204030204" pitchFamily="34" charset="0"/>
                <a:cs typeface="Calibri" panose="020F0502020204030204" pitchFamily="34" charset="0"/>
              </a:rPr>
              <a:t>exemplu</a:t>
            </a:r>
            <a:r>
              <a:rPr lang="ro-RO" sz="1600" dirty="0">
                <a:latin typeface="Calibri" panose="020F0502020204030204" pitchFamily="34" charset="0"/>
                <a:cs typeface="Calibri" panose="020F0502020204030204" pitchFamily="34" charset="0"/>
              </a:rPr>
              <a:t>: preoți-astronomi în Babilon)</a:t>
            </a:r>
          </a:p>
          <a:p>
            <a:pPr lvl="1"/>
            <a:r>
              <a:rPr lang="ro-RO" sz="1600" dirty="0">
                <a:latin typeface="Calibri" panose="020F0502020204030204" pitchFamily="34" charset="0"/>
                <a:cs typeface="Calibri" panose="020F0502020204030204" pitchFamily="34" charset="0"/>
              </a:rPr>
              <a:t>Socială (</a:t>
            </a:r>
            <a:r>
              <a:rPr lang="ro-RO" sz="1600" b="1" dirty="0">
                <a:latin typeface="Calibri" panose="020F0502020204030204" pitchFamily="34" charset="0"/>
                <a:cs typeface="Calibri" panose="020F0502020204030204" pitchFamily="34" charset="0"/>
              </a:rPr>
              <a:t>exemplu</a:t>
            </a:r>
            <a:r>
              <a:rPr lang="ro-RO" sz="1600" dirty="0">
                <a:latin typeface="Calibri" panose="020F0502020204030204" pitchFamily="34" charset="0"/>
                <a:cs typeface="Calibri" panose="020F0502020204030204" pitchFamily="34" charset="0"/>
              </a:rPr>
              <a:t>: agricultura la numeroase civilizații neolitice și ulterioare)</a:t>
            </a:r>
          </a:p>
          <a:p>
            <a:pPr lvl="1"/>
            <a:r>
              <a:rPr lang="ro-RO" sz="1600" dirty="0">
                <a:latin typeface="Calibri" panose="020F0502020204030204" pitchFamily="34" charset="0"/>
                <a:cs typeface="Calibri" panose="020F0502020204030204" pitchFamily="34" charset="0"/>
              </a:rPr>
              <a:t>Politică (</a:t>
            </a:r>
            <a:r>
              <a:rPr lang="ro-RO" sz="1600" b="1" dirty="0">
                <a:latin typeface="Calibri" panose="020F0502020204030204" pitchFamily="34" charset="0"/>
                <a:cs typeface="Calibri" panose="020F0502020204030204" pitchFamily="34" charset="0"/>
              </a:rPr>
              <a:t>exemplu</a:t>
            </a:r>
            <a:r>
              <a:rPr lang="ro-RO" sz="1600" dirty="0">
                <a:latin typeface="Calibri" panose="020F0502020204030204" pitchFamily="34" charset="0"/>
                <a:cs typeface="Calibri" panose="020F0502020204030204" pitchFamily="34" charset="0"/>
              </a:rPr>
              <a:t>: viața politică influențata de astre – astrologia la Babilonieni, Azteci)</a:t>
            </a:r>
          </a:p>
          <a:p>
            <a:pPr lvl="1"/>
            <a:r>
              <a:rPr lang="ro-RO" sz="1600" dirty="0">
                <a:latin typeface="Calibri" panose="020F0502020204030204" pitchFamily="34" charset="0"/>
                <a:cs typeface="Calibri" panose="020F0502020204030204" pitchFamily="34" charset="0"/>
              </a:rPr>
              <a:t>Culturală (</a:t>
            </a:r>
            <a:r>
              <a:rPr lang="ro-RO" sz="1600" b="1" dirty="0">
                <a:latin typeface="Calibri" panose="020F0502020204030204" pitchFamily="34" charset="0"/>
                <a:cs typeface="Calibri" panose="020F0502020204030204" pitchFamily="34" charset="0"/>
              </a:rPr>
              <a:t>exemplu</a:t>
            </a:r>
            <a:r>
              <a:rPr lang="ro-RO" sz="1600" dirty="0">
                <a:latin typeface="Calibri" panose="020F0502020204030204" pitchFamily="34" charset="0"/>
                <a:cs typeface="Calibri" panose="020F0502020204030204" pitchFamily="34" charset="0"/>
              </a:rPr>
              <a:t>: credința Amerindienilor că spiritele ajung între stele)</a:t>
            </a:r>
          </a:p>
          <a:p>
            <a:pPr marL="457200" lvl="1" indent="0">
              <a:buNone/>
            </a:pPr>
            <a:endParaRPr lang="ro-RO" sz="1800" i="1" dirty="0">
              <a:latin typeface="Calibri" panose="020F0502020204030204" pitchFamily="34" charset="0"/>
              <a:cs typeface="Calibri" panose="020F0502020204030204" pitchFamily="34" charset="0"/>
            </a:endParaRPr>
          </a:p>
          <a:p>
            <a:pPr marL="457200" lvl="1" indent="0">
              <a:buNone/>
            </a:pPr>
            <a:r>
              <a:rPr lang="ro-RO" sz="1800" i="1" dirty="0">
                <a:latin typeface="Calibri" panose="020F0502020204030204" pitchFamily="34" charset="0"/>
                <a:cs typeface="Calibri" panose="020F0502020204030204" pitchFamily="34" charset="0"/>
              </a:rPr>
              <a:t>Numeroase studii publicate au fost ulterior invalidate</a:t>
            </a:r>
          </a:p>
          <a:p>
            <a:pPr marL="457200" lvl="1" indent="0">
              <a:buNone/>
            </a:pPr>
            <a:endParaRPr lang="ro-RO" sz="1800" dirty="0">
              <a:latin typeface="Calibri" panose="020F0502020204030204" pitchFamily="34" charset="0"/>
              <a:cs typeface="Calibri" panose="020F0502020204030204" pitchFamily="34" charset="0"/>
            </a:endParaRPr>
          </a:p>
          <a:p>
            <a:pPr marL="457200" lvl="1" indent="0">
              <a:buNone/>
            </a:pPr>
            <a:r>
              <a:rPr lang="ro-RO" sz="1800" dirty="0">
                <a:latin typeface="Calibri" panose="020F0502020204030204" pitchFamily="34" charset="0"/>
                <a:cs typeface="Calibri" panose="020F0502020204030204" pitchFamily="34" charset="0"/>
              </a:rPr>
              <a:t>Principala </a:t>
            </a:r>
            <a:r>
              <a:rPr lang="ro-RO" sz="1800" b="1" dirty="0">
                <a:solidFill>
                  <a:srgbClr val="FF0000"/>
                </a:solidFill>
                <a:latin typeface="Calibri" panose="020F0502020204030204" pitchFamily="34" charset="0"/>
                <a:cs typeface="Calibri" panose="020F0502020204030204" pitchFamily="34" charset="0"/>
              </a:rPr>
              <a:t>problemă</a:t>
            </a:r>
            <a:r>
              <a:rPr lang="ro-RO" sz="1800" dirty="0">
                <a:solidFill>
                  <a:srgbClr val="FF0000"/>
                </a:solidFill>
                <a:latin typeface="Calibri" panose="020F0502020204030204" pitchFamily="34" charset="0"/>
                <a:cs typeface="Calibri" panose="020F0502020204030204" pitchFamily="34" charset="0"/>
              </a:rPr>
              <a:t> </a:t>
            </a:r>
            <a:r>
              <a:rPr lang="ro-RO" sz="1800" dirty="0">
                <a:latin typeface="Calibri" panose="020F0502020204030204" pitchFamily="34" charset="0"/>
                <a:cs typeface="Calibri" panose="020F0502020204030204" pitchFamily="34" charset="0"/>
              </a:rPr>
              <a:t>în arheoastronomie </a:t>
            </a:r>
          </a:p>
          <a:p>
            <a:pPr lvl="2"/>
            <a:r>
              <a:rPr lang="ro-RO" sz="1400" dirty="0">
                <a:latin typeface="Calibri" panose="020F0502020204030204" pitchFamily="34" charset="0"/>
                <a:cs typeface="Calibri" panose="020F0502020204030204" pitchFamily="34" charset="0"/>
              </a:rPr>
              <a:t>Lipsa unei metodologii</a:t>
            </a:r>
          </a:p>
          <a:p>
            <a:pPr lvl="2"/>
            <a:r>
              <a:rPr lang="ro-RO" sz="1400" dirty="0">
                <a:latin typeface="Calibri" panose="020F0502020204030204" pitchFamily="34" charset="0"/>
                <a:cs typeface="Calibri" panose="020F0502020204030204" pitchFamily="34" charset="0"/>
              </a:rPr>
              <a:t>Pseudo-știința</a:t>
            </a:r>
          </a:p>
          <a:p>
            <a:pPr lvl="2"/>
            <a:r>
              <a:rPr lang="ro-RO" sz="1400" dirty="0">
                <a:latin typeface="Calibri" panose="020F0502020204030204" pitchFamily="34" charset="0"/>
                <a:cs typeface="Calibri" panose="020F0502020204030204" pitchFamily="34" charset="0"/>
              </a:rPr>
              <a:t>Lipsa unor catedre în  facultățile de matematică și istorie</a:t>
            </a:r>
          </a:p>
          <a:p>
            <a:pPr lvl="2"/>
            <a:r>
              <a:rPr lang="ro-RO" sz="1400" dirty="0">
                <a:latin typeface="Calibri" panose="020F0502020204030204" pitchFamily="34" charset="0"/>
                <a:cs typeface="Calibri" panose="020F0502020204030204" pitchFamily="34" charset="0"/>
              </a:rPr>
              <a:t>Entuziasmul cercetătorilor</a:t>
            </a:r>
          </a:p>
          <a:p>
            <a:pPr lvl="1"/>
            <a:endParaRPr lang="ro-RO" sz="1600" dirty="0">
              <a:latin typeface="Calibri" panose="020F0502020204030204" pitchFamily="34" charset="0"/>
              <a:cs typeface="Calibri" panose="020F0502020204030204" pitchFamily="34" charset="0"/>
            </a:endParaRPr>
          </a:p>
          <a:p>
            <a:pPr marL="457200" lvl="1" indent="0">
              <a:buNone/>
            </a:pPr>
            <a:endParaRPr lang="ro-RO" sz="1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57AB46BE-3D84-4577-9CE6-3852D91721B9}" type="slidenum">
              <a:rPr lang="en-US" smtClean="0"/>
              <a:t>3</a:t>
            </a:fld>
            <a:endParaRPr lang="en-US"/>
          </a:p>
        </p:txBody>
      </p:sp>
      <p:cxnSp>
        <p:nvCxnSpPr>
          <p:cNvPr id="5" name="Straight Arrow Connector 4"/>
          <p:cNvCxnSpPr/>
          <p:nvPr/>
        </p:nvCxnSpPr>
        <p:spPr>
          <a:xfrm>
            <a:off x="5472327" y="6004741"/>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02770" y="5635409"/>
            <a:ext cx="2165931" cy="738664"/>
          </a:xfrm>
          <a:prstGeom prst="rect">
            <a:avLst/>
          </a:prstGeom>
          <a:noFill/>
        </p:spPr>
        <p:txBody>
          <a:bodyPr wrap="square" rtlCol="0">
            <a:spAutoFit/>
          </a:bodyPr>
          <a:lstStyle/>
          <a:p>
            <a:r>
              <a:rPr lang="ro-RO" sz="1400" b="1" dirty="0">
                <a:solidFill>
                  <a:srgbClr val="0070C0"/>
                </a:solidFill>
              </a:rPr>
              <a:t>Credibilitate</a:t>
            </a:r>
            <a:r>
              <a:rPr lang="ro-RO" sz="1400" dirty="0">
                <a:solidFill>
                  <a:srgbClr val="0070C0"/>
                </a:solidFill>
              </a:rPr>
              <a:t> </a:t>
            </a:r>
            <a:r>
              <a:rPr lang="ro-RO" sz="1400" b="1" dirty="0">
                <a:solidFill>
                  <a:srgbClr val="0070C0"/>
                </a:solidFill>
              </a:rPr>
              <a:t>diminuată</a:t>
            </a:r>
            <a:r>
              <a:rPr lang="ro-RO" sz="1400" dirty="0">
                <a:solidFill>
                  <a:srgbClr val="0070C0"/>
                </a:solidFill>
              </a:rPr>
              <a:t> în comunitatea arheologilor și istoricilor</a:t>
            </a:r>
            <a:endParaRPr lang="en-US" sz="1400" dirty="0">
              <a:solidFill>
                <a:srgbClr val="0070C0"/>
              </a:solidFill>
            </a:endParaRPr>
          </a:p>
        </p:txBody>
      </p:sp>
      <mc:AlternateContent xmlns:mc="http://schemas.openxmlformats.org/markup-compatibility/2006">
        <mc:Choice xmlns:a14="http://schemas.microsoft.com/office/drawing/2010/main" Requires="a14">
          <p:sp>
            <p:nvSpPr>
              <p:cNvPr id="3" name="CasetăText 2">
                <a:extLst>
                  <a:ext uri="{FF2B5EF4-FFF2-40B4-BE49-F238E27FC236}">
                    <a16:creationId xmlns:a16="http://schemas.microsoft.com/office/drawing/2014/main" id="{BE46795F-0BCD-40FC-A42A-E90E3ABE2B93}"/>
                  </a:ext>
                </a:extLst>
              </p:cNvPr>
              <p:cNvSpPr txBox="1"/>
              <p:nvPr/>
            </p:nvSpPr>
            <p:spPr>
              <a:xfrm rot="10800000">
                <a:off x="5054812" y="5562600"/>
                <a:ext cx="417515" cy="884281"/>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e/>
                            <m:e/>
                          </m:eqArr>
                        </m:e>
                      </m:d>
                    </m:oMath>
                  </m:oMathPara>
                </a14:m>
                <a:endParaRPr lang="en-US" dirty="0"/>
              </a:p>
            </p:txBody>
          </p:sp>
        </mc:Choice>
        <mc:Fallback>
          <p:sp>
            <p:nvSpPr>
              <p:cNvPr id="3" name="CasetăText 2">
                <a:extLst>
                  <a:ext uri="{FF2B5EF4-FFF2-40B4-BE49-F238E27FC236}">
                    <a16:creationId xmlns:a16="http://schemas.microsoft.com/office/drawing/2014/main" id="{BE46795F-0BCD-40FC-A42A-E90E3ABE2B93}"/>
                  </a:ext>
                </a:extLst>
              </p:cNvPr>
              <p:cNvSpPr txBox="1">
                <a:spLocks noRot="1" noChangeAspect="1" noMove="1" noResize="1" noEditPoints="1" noAdjustHandles="1" noChangeArrowheads="1" noChangeShapeType="1" noTextEdit="1"/>
              </p:cNvSpPr>
              <p:nvPr/>
            </p:nvSpPr>
            <p:spPr>
              <a:xfrm rot="10800000">
                <a:off x="5054812" y="5562600"/>
                <a:ext cx="417515" cy="884281"/>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3245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Câteva exemple</a:t>
            </a:r>
            <a:endParaRPr lang="en-US" dirty="0"/>
          </a:p>
        </p:txBody>
      </p:sp>
      <p:sp>
        <p:nvSpPr>
          <p:cNvPr id="3" name="Content Placeholder 2"/>
          <p:cNvSpPr>
            <a:spLocks noGrp="1"/>
          </p:cNvSpPr>
          <p:nvPr>
            <p:ph idx="1"/>
          </p:nvPr>
        </p:nvSpPr>
        <p:spPr/>
        <p:txBody>
          <a:bodyPr>
            <a:normAutofit fontScale="70000" lnSpcReduction="20000"/>
          </a:bodyPr>
          <a:lstStyle/>
          <a:p>
            <a:r>
              <a:rPr lang="ro-RO" sz="2800" b="1" dirty="0"/>
              <a:t>Megaliți</a:t>
            </a:r>
          </a:p>
          <a:p>
            <a:pPr lvl="1"/>
            <a:r>
              <a:rPr lang="en-US" sz="2400" dirty="0" err="1"/>
              <a:t>Karahunj</a:t>
            </a:r>
            <a:r>
              <a:rPr lang="ro-RO" sz="2400" dirty="0"/>
              <a:t>, stonehenge-ul Armean (Armenia)</a:t>
            </a:r>
          </a:p>
          <a:p>
            <a:pPr lvl="1"/>
            <a:r>
              <a:rPr lang="ro-RO" sz="2400" dirty="0"/>
              <a:t>Pietrele lui Heimdall de la Vitemölla (Suedia)</a:t>
            </a:r>
          </a:p>
          <a:p>
            <a:r>
              <a:rPr lang="ro-RO" sz="2800" b="1" dirty="0"/>
              <a:t>Sanctuare</a:t>
            </a:r>
          </a:p>
          <a:p>
            <a:pPr lvl="1"/>
            <a:r>
              <a:rPr lang="ro-RO" sz="2400" dirty="0"/>
              <a:t>Sarmizegetusa Regia (România)</a:t>
            </a:r>
          </a:p>
          <a:p>
            <a:r>
              <a:rPr lang="ro-RO" sz="2800" b="1" dirty="0"/>
              <a:t>Scrieri</a:t>
            </a:r>
          </a:p>
          <a:p>
            <a:pPr lvl="1"/>
            <a:r>
              <a:rPr lang="ro-RO" sz="2400" dirty="0"/>
              <a:t>Tăblița sumeriană VA 243 și a zecea planetă (Sumer)</a:t>
            </a:r>
          </a:p>
          <a:p>
            <a:r>
              <a:rPr lang="ro-RO" sz="2800" b="1" dirty="0"/>
              <a:t>Semne</a:t>
            </a:r>
            <a:r>
              <a:rPr lang="ro-RO" sz="2800" dirty="0"/>
              <a:t> și </a:t>
            </a:r>
            <a:r>
              <a:rPr lang="ro-RO" sz="2800" b="1" dirty="0"/>
              <a:t>simboluri</a:t>
            </a:r>
          </a:p>
          <a:p>
            <a:pPr lvl="1"/>
            <a:r>
              <a:rPr lang="ro-RO" sz="2400" dirty="0"/>
              <a:t>Picturile pe piatră de la Järrestad (Suedia)</a:t>
            </a:r>
          </a:p>
          <a:p>
            <a:pPr lvl="1"/>
            <a:r>
              <a:rPr lang="ro-RO" sz="2400" dirty="0"/>
              <a:t>Supernova de la Chaco Canyon (SUA)</a:t>
            </a:r>
          </a:p>
          <a:p>
            <a:endParaRPr lang="en-US" dirty="0"/>
          </a:p>
        </p:txBody>
      </p:sp>
      <p:sp>
        <p:nvSpPr>
          <p:cNvPr id="4" name="Slide Number Placeholder 3"/>
          <p:cNvSpPr>
            <a:spLocks noGrp="1"/>
          </p:cNvSpPr>
          <p:nvPr>
            <p:ph type="sldNum" sz="quarter" idx="12"/>
          </p:nvPr>
        </p:nvSpPr>
        <p:spPr/>
        <p:txBody>
          <a:bodyPr/>
          <a:lstStyle/>
          <a:p>
            <a:fld id="{57AB46BE-3D84-4577-9CE6-3852D91721B9}" type="slidenum">
              <a:rPr lang="en-US" smtClean="0"/>
              <a:t>4</a:t>
            </a:fld>
            <a:endParaRPr lang="en-US"/>
          </a:p>
        </p:txBody>
      </p:sp>
    </p:spTree>
    <p:extLst>
      <p:ext uri="{BB962C8B-B14F-4D97-AF65-F5344CB8AC3E}">
        <p14:creationId xmlns:p14="http://schemas.microsoft.com/office/powerpoint/2010/main" val="485979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lvl="1" algn="l" rtl="0">
              <a:spcBef>
                <a:spcPct val="0"/>
              </a:spcBef>
            </a:pPr>
            <a:r>
              <a:rPr lang="en-US" sz="2800" kern="1200" cap="all" dirty="0" err="1">
                <a:ln w="3175" cmpd="sng">
                  <a:noFill/>
                </a:ln>
                <a:solidFill>
                  <a:schemeClr val="tx1"/>
                </a:solidFill>
                <a:latin typeface="+mj-lt"/>
                <a:ea typeface="+mj-ea"/>
                <a:cs typeface="+mj-cs"/>
              </a:rPr>
              <a:t>Karahunj</a:t>
            </a:r>
            <a:r>
              <a:rPr lang="ro-RO" sz="2800" kern="1200" cap="all" dirty="0">
                <a:ln w="3175" cmpd="sng">
                  <a:noFill/>
                </a:ln>
                <a:solidFill>
                  <a:schemeClr val="tx1"/>
                </a:solidFill>
                <a:latin typeface="+mj-lt"/>
                <a:ea typeface="+mj-ea"/>
                <a:cs typeface="+mj-cs"/>
              </a:rPr>
              <a:t>, </a:t>
            </a:r>
            <a:r>
              <a:rPr lang="ro-RO" sz="2800" kern="1200" cap="all" dirty="0" err="1">
                <a:ln w="3175" cmpd="sng">
                  <a:noFill/>
                </a:ln>
                <a:solidFill>
                  <a:schemeClr val="tx1"/>
                </a:solidFill>
                <a:latin typeface="+mj-lt"/>
                <a:ea typeface="+mj-ea"/>
                <a:cs typeface="+mj-cs"/>
              </a:rPr>
              <a:t>stonehenge-ul</a:t>
            </a:r>
            <a:r>
              <a:rPr lang="ro-RO" sz="2800" kern="1200" cap="all" dirty="0">
                <a:ln w="3175" cmpd="sng">
                  <a:noFill/>
                </a:ln>
                <a:solidFill>
                  <a:schemeClr val="tx1"/>
                </a:solidFill>
                <a:latin typeface="+mj-lt"/>
                <a:ea typeface="+mj-ea"/>
                <a:cs typeface="+mj-cs"/>
              </a:rPr>
              <a:t> Armean</a:t>
            </a:r>
            <a:endParaRPr lang="en-US" sz="2800" kern="1200" cap="all" dirty="0">
              <a:ln w="3175" cmpd="sng">
                <a:noFill/>
              </a:ln>
              <a:solidFill>
                <a:schemeClr val="tx1"/>
              </a:solidFill>
              <a:latin typeface="+mj-lt"/>
              <a:ea typeface="+mj-ea"/>
              <a:cs typeface="+mj-cs"/>
            </a:endParaRPr>
          </a:p>
        </p:txBody>
      </p:sp>
      <p:sp>
        <p:nvSpPr>
          <p:cNvPr id="3" name="Content Placeholder 2"/>
          <p:cNvSpPr>
            <a:spLocks noGrp="1"/>
          </p:cNvSpPr>
          <p:nvPr>
            <p:ph idx="1"/>
          </p:nvPr>
        </p:nvSpPr>
        <p:spPr>
          <a:xfrm>
            <a:off x="457200" y="1653699"/>
            <a:ext cx="3200400" cy="2239963"/>
          </a:xfrm>
        </p:spPr>
        <p:txBody>
          <a:bodyPr>
            <a:normAutofit/>
          </a:bodyPr>
          <a:lstStyle/>
          <a:p>
            <a:r>
              <a:rPr lang="ro-RO" sz="1800" b="1" dirty="0"/>
              <a:t>Necropolă</a:t>
            </a:r>
            <a:r>
              <a:rPr lang="ro-RO" sz="1800" dirty="0"/>
              <a:t> ce datează din epoca bronzului</a:t>
            </a:r>
          </a:p>
          <a:p>
            <a:r>
              <a:rPr lang="ro-RO" sz="1800" dirty="0"/>
              <a:t>Numeroase </a:t>
            </a:r>
            <a:r>
              <a:rPr lang="ro-RO" sz="1800" b="1" dirty="0"/>
              <a:t>ipoteze</a:t>
            </a:r>
            <a:r>
              <a:rPr lang="ro-RO" sz="1800" dirty="0"/>
              <a:t> legate de alinieri cu constelații (Lebăda), Soarele, Luna și Venus</a:t>
            </a:r>
          </a:p>
          <a:p>
            <a:endParaRPr lang="ro-RO" sz="1800" dirty="0"/>
          </a:p>
          <a:p>
            <a:endParaRPr lang="en-US" sz="2400" dirty="0"/>
          </a:p>
        </p:txBody>
      </p:sp>
      <p:sp>
        <p:nvSpPr>
          <p:cNvPr id="4" name="Slide Number Placeholder 3"/>
          <p:cNvSpPr>
            <a:spLocks noGrp="1"/>
          </p:cNvSpPr>
          <p:nvPr>
            <p:ph type="sldNum" sz="quarter" idx="12"/>
          </p:nvPr>
        </p:nvSpPr>
        <p:spPr/>
        <p:txBody>
          <a:bodyPr/>
          <a:lstStyle/>
          <a:p>
            <a:fld id="{57AB46BE-3D84-4577-9CE6-3852D91721B9}" type="slidenum">
              <a:rPr lang="en-US" smtClean="0"/>
              <a:t>5</a:t>
            </a:fld>
            <a:endParaRPr lang="en-US"/>
          </a:p>
        </p:txBody>
      </p:sp>
      <p:sp>
        <p:nvSpPr>
          <p:cNvPr id="6" name="Rectangle 5"/>
          <p:cNvSpPr/>
          <p:nvPr/>
        </p:nvSpPr>
        <p:spPr>
          <a:xfrm>
            <a:off x="388620" y="4889402"/>
            <a:ext cx="7924800" cy="1323439"/>
          </a:xfrm>
          <a:prstGeom prst="rect">
            <a:avLst/>
          </a:prstGeom>
        </p:spPr>
        <p:txBody>
          <a:bodyPr wrap="square">
            <a:spAutoFit/>
          </a:bodyPr>
          <a:lstStyle/>
          <a:p>
            <a:r>
              <a:rPr lang="ro-RO" sz="1600" b="1" dirty="0"/>
              <a:t>Clive Ruggles </a:t>
            </a:r>
            <a:r>
              <a:rPr lang="ro-RO" sz="1600" dirty="0"/>
              <a:t>(arheoastronom)</a:t>
            </a:r>
          </a:p>
          <a:p>
            <a:r>
              <a:rPr lang="en-US" sz="1600" dirty="0"/>
              <a:t>“</a:t>
            </a:r>
            <a:r>
              <a:rPr lang="en-US" sz="1600" i="1" dirty="0"/>
              <a:t>Inevitably there have been other claims—more speculative and less supportable—relating to the astronomical significance of the site. One is that it can be astronomically dated to the sixth millennium BCE and direct comparisons with Stonehenge, which few now believe was an observatory, are less than helpful</a:t>
            </a:r>
            <a:r>
              <a:rPr lang="en-US" sz="1600" dirty="0"/>
              <a:t>.”</a:t>
            </a:r>
            <a:endParaRPr lang="ro-RO" sz="1600" dirty="0"/>
          </a:p>
        </p:txBody>
      </p:sp>
      <p:sp>
        <p:nvSpPr>
          <p:cNvPr id="7" name="TextBox 6"/>
          <p:cNvSpPr txBox="1"/>
          <p:nvPr/>
        </p:nvSpPr>
        <p:spPr>
          <a:xfrm>
            <a:off x="6609738" y="4097830"/>
            <a:ext cx="1685654" cy="276999"/>
          </a:xfrm>
          <a:prstGeom prst="rect">
            <a:avLst/>
          </a:prstGeom>
          <a:noFill/>
        </p:spPr>
        <p:txBody>
          <a:bodyPr wrap="none" rtlCol="0">
            <a:spAutoFit/>
          </a:bodyPr>
          <a:lstStyle/>
          <a:p>
            <a:r>
              <a:rPr lang="en-US" sz="1200" dirty="0" err="1"/>
              <a:t>Sursa</a:t>
            </a:r>
            <a:r>
              <a:rPr lang="en-US" sz="1200" dirty="0"/>
              <a:t> </a:t>
            </a:r>
            <a:r>
              <a:rPr lang="en-US" sz="1200" dirty="0" err="1"/>
              <a:t>imagini</a:t>
            </a:r>
            <a:r>
              <a:rPr lang="en-US" sz="1200" dirty="0"/>
              <a:t>: </a:t>
            </a:r>
            <a:r>
              <a:rPr lang="en-US" sz="1200" dirty="0" err="1"/>
              <a:t>wikipedia</a:t>
            </a:r>
            <a:endParaRPr lang="en-US" sz="1200" dirty="0"/>
          </a:p>
        </p:txBody>
      </p:sp>
      <p:sp>
        <p:nvSpPr>
          <p:cNvPr id="8" name="Rectangle 7"/>
          <p:cNvSpPr/>
          <p:nvPr/>
        </p:nvSpPr>
        <p:spPr>
          <a:xfrm>
            <a:off x="388620" y="3781577"/>
            <a:ext cx="6393413" cy="1077218"/>
          </a:xfrm>
          <a:prstGeom prst="rect">
            <a:avLst/>
          </a:prstGeom>
        </p:spPr>
        <p:txBody>
          <a:bodyPr wrap="square">
            <a:spAutoFit/>
          </a:bodyPr>
          <a:lstStyle/>
          <a:p>
            <a:r>
              <a:rPr lang="en-US" sz="1600" b="1" dirty="0"/>
              <a:t>González-Garcia</a:t>
            </a:r>
            <a:r>
              <a:rPr lang="en-US" sz="1600" dirty="0"/>
              <a:t> </a:t>
            </a:r>
            <a:r>
              <a:rPr lang="ro-RO" sz="1600" dirty="0"/>
              <a:t>(arheoastronom) </a:t>
            </a:r>
            <a:r>
              <a:rPr lang="en-US" sz="1600" dirty="0"/>
              <a:t>men</a:t>
            </a:r>
            <a:r>
              <a:rPr lang="ro-RO" sz="1600" dirty="0"/>
              <a:t>ționează că ipotezele arheoastronomice sunt nefondate având în vedere că pentru a folosi orificiile pentru alinieri ar fi fost nevoie de inserția unor tuburi subțiri pentru limitarea câmpului de observație.</a:t>
            </a:r>
            <a:endParaRPr lang="en-US" sz="1600" dirty="0"/>
          </a:p>
        </p:txBody>
      </p:sp>
      <p:pic>
        <p:nvPicPr>
          <p:cNvPr id="1026" name="Picture 2" descr="https://upload.wikimedia.org/wikipedia/en/6/68/The_Map_of_Carahunge_Monu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453" y="191313"/>
            <a:ext cx="2293387" cy="39038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upload.wikimedia.org/wikipedia/commons/thumb/7/7e/Zorats_Karer_2008%2C_standing_stones_with_hole.jpg/1280px-Zorats_Karer_2008%2C_standing_stones_with_ho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367104"/>
            <a:ext cx="3410214" cy="226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912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Pietrele lui Heimdall (Suedia)</a:t>
            </a:r>
            <a:endParaRPr lang="en-US" dirty="0"/>
          </a:p>
        </p:txBody>
      </p:sp>
      <p:sp>
        <p:nvSpPr>
          <p:cNvPr id="3" name="Content Placeholder 2"/>
          <p:cNvSpPr>
            <a:spLocks noGrp="1"/>
          </p:cNvSpPr>
          <p:nvPr>
            <p:ph idx="1"/>
          </p:nvPr>
        </p:nvSpPr>
        <p:spPr>
          <a:xfrm>
            <a:off x="457200" y="1730929"/>
            <a:ext cx="3733800" cy="4525963"/>
          </a:xfrm>
        </p:spPr>
        <p:txBody>
          <a:bodyPr>
            <a:normAutofit fontScale="92500"/>
          </a:bodyPr>
          <a:lstStyle/>
          <a:p>
            <a:r>
              <a:rPr lang="ro-RO" dirty="0"/>
              <a:t>Sit-ul se numește de fapt </a:t>
            </a:r>
            <a:r>
              <a:rPr lang="en-US" b="1" dirty="0" err="1"/>
              <a:t>Höga</a:t>
            </a:r>
            <a:r>
              <a:rPr lang="ro-RO" b="1" dirty="0"/>
              <a:t> </a:t>
            </a:r>
            <a:r>
              <a:rPr lang="en-US" b="1" dirty="0" err="1"/>
              <a:t>Stenar</a:t>
            </a:r>
            <a:r>
              <a:rPr lang="ro-RO" b="1" dirty="0"/>
              <a:t> </a:t>
            </a:r>
            <a:r>
              <a:rPr lang="ro-RO" dirty="0"/>
              <a:t>(Pietrele înalte)</a:t>
            </a:r>
            <a:endParaRPr lang="en-US" dirty="0"/>
          </a:p>
          <a:p>
            <a:endParaRPr lang="ro-RO" dirty="0"/>
          </a:p>
          <a:p>
            <a:r>
              <a:rPr lang="ro-RO" dirty="0"/>
              <a:t>Unele studii arheoastronomice au plasat acest sit în epoca bronzului.</a:t>
            </a:r>
          </a:p>
          <a:p>
            <a:endParaRPr lang="ro-RO" dirty="0"/>
          </a:p>
          <a:p>
            <a:r>
              <a:rPr lang="ro-RO" dirty="0"/>
              <a:t>Totuși, el pare a data din epoca fierului (150-790 d.Hr.) </a:t>
            </a:r>
          </a:p>
          <a:p>
            <a:pPr lvl="1"/>
            <a:r>
              <a:rPr lang="ro-RO" dirty="0"/>
              <a:t>Nu s-au făcut cercetări arheologice detaliate</a:t>
            </a:r>
          </a:p>
          <a:p>
            <a:pPr lvl="1"/>
            <a:endParaRPr lang="ro-RO" dirty="0"/>
          </a:p>
          <a:p>
            <a:r>
              <a:rPr lang="ro-RO" dirty="0"/>
              <a:t>Printre </a:t>
            </a:r>
            <a:r>
              <a:rPr lang="ro-RO" b="1" dirty="0">
                <a:solidFill>
                  <a:srgbClr val="FF0000"/>
                </a:solidFill>
              </a:rPr>
              <a:t>problemele</a:t>
            </a:r>
            <a:r>
              <a:rPr lang="ro-RO" dirty="0"/>
              <a:t> identificate și legate de arheoastronomie, sunt lipsa altitudinii orizontului din studiu</a:t>
            </a:r>
            <a:endParaRPr lang="en-US" dirty="0"/>
          </a:p>
        </p:txBody>
      </p:sp>
      <p:sp>
        <p:nvSpPr>
          <p:cNvPr id="4" name="Slide Number Placeholder 3"/>
          <p:cNvSpPr>
            <a:spLocks noGrp="1"/>
          </p:cNvSpPr>
          <p:nvPr>
            <p:ph type="sldNum" sz="quarter" idx="12"/>
          </p:nvPr>
        </p:nvSpPr>
        <p:spPr/>
        <p:txBody>
          <a:bodyPr/>
          <a:lstStyle/>
          <a:p>
            <a:fld id="{57AB46BE-3D84-4577-9CE6-3852D91721B9}" type="slidenum">
              <a:rPr lang="en-US" smtClean="0"/>
              <a:t>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7566" y="1845894"/>
            <a:ext cx="3929234" cy="349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0" y="5336807"/>
            <a:ext cx="5428409" cy="276999"/>
          </a:xfrm>
          <a:prstGeom prst="rect">
            <a:avLst/>
          </a:prstGeom>
          <a:noFill/>
        </p:spPr>
        <p:txBody>
          <a:bodyPr wrap="none" rtlCol="0">
            <a:spAutoFit/>
          </a:bodyPr>
          <a:lstStyle/>
          <a:p>
            <a:r>
              <a:rPr lang="ro-RO" sz="1200" dirty="0"/>
              <a:t>Sursa imagine: </a:t>
            </a:r>
            <a:r>
              <a:rPr lang="ro-RO" sz="1200" dirty="0">
                <a:hlinkClick r:id="rId3"/>
              </a:rPr>
              <a:t>http://www.alesstenar.com/Heimdalls_stones_at_Vitemolla%20.pdf</a:t>
            </a:r>
            <a:r>
              <a:rPr lang="ro-RO" sz="1200" dirty="0"/>
              <a:t> </a:t>
            </a:r>
            <a:endParaRPr lang="en-US" sz="1200" dirty="0"/>
          </a:p>
        </p:txBody>
      </p:sp>
      <p:sp>
        <p:nvSpPr>
          <p:cNvPr id="6" name="Rectangle 5"/>
          <p:cNvSpPr/>
          <p:nvPr/>
        </p:nvSpPr>
        <p:spPr>
          <a:xfrm>
            <a:off x="762000" y="6242602"/>
            <a:ext cx="8382000" cy="276999"/>
          </a:xfrm>
          <a:prstGeom prst="rect">
            <a:avLst/>
          </a:prstGeom>
        </p:spPr>
        <p:txBody>
          <a:bodyPr wrap="square">
            <a:spAutoFit/>
          </a:bodyPr>
          <a:lstStyle/>
          <a:p>
            <a:r>
              <a:rPr lang="en-US" sz="1200" dirty="0">
                <a:hlinkClick r:id="rId4"/>
              </a:rPr>
              <a:t>http://onlinelibrary.wiley.com/doi/10.1111/j.1468-0459.2011.00428.x/pdf</a:t>
            </a:r>
            <a:r>
              <a:rPr lang="ro-RO" sz="1200" dirty="0"/>
              <a:t> </a:t>
            </a:r>
            <a:endParaRPr lang="en-US" sz="1200" dirty="0"/>
          </a:p>
        </p:txBody>
      </p:sp>
    </p:spTree>
    <p:extLst>
      <p:ext uri="{BB962C8B-B14F-4D97-AF65-F5344CB8AC3E}">
        <p14:creationId xmlns:p14="http://schemas.microsoft.com/office/powerpoint/2010/main" val="314211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Cum putem valida alinierile?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20000"/>
              </a:bodyPr>
              <a:lstStyle/>
              <a:p>
                <a:r>
                  <a:rPr lang="ro-RO" dirty="0"/>
                  <a:t>Context istoric</a:t>
                </a:r>
              </a:p>
              <a:p>
                <a:r>
                  <a:rPr lang="ro-RO" dirty="0"/>
                  <a:t>Dovezi arheologice</a:t>
                </a:r>
              </a:p>
              <a:p>
                <a:r>
                  <a:rPr lang="ro-RO" dirty="0"/>
                  <a:t>Analiză statistică</a:t>
                </a:r>
              </a:p>
              <a:p>
                <a:pPr lvl="1"/>
                <a:r>
                  <a:rPr lang="ro-RO" dirty="0"/>
                  <a:t>Maximum Likelihood Estimation</a:t>
                </a:r>
              </a:p>
              <a:p>
                <a:pPr lvl="2"/>
                <a:r>
                  <a:rPr lang="ro-RO" i="1" dirty="0">
                    <a:solidFill>
                      <a:srgbClr val="FF0000"/>
                    </a:solidFill>
                  </a:rPr>
                  <a:t>De </a:t>
                </a:r>
                <a:r>
                  <a:rPr lang="ro-RO" i="1" u="sng" dirty="0">
                    <a:solidFill>
                      <a:srgbClr val="FF0000"/>
                    </a:solidFill>
                  </a:rPr>
                  <a:t>câte situri </a:t>
                </a:r>
                <a:r>
                  <a:rPr lang="ro-RO" i="1" dirty="0">
                    <a:solidFill>
                      <a:srgbClr val="FF0000"/>
                    </a:solidFill>
                  </a:rPr>
                  <a:t>avem nevoie în analiză pentru a demonstra statistic că </a:t>
                </a:r>
                <a:r>
                  <a:rPr lang="ro-RO" i="1" u="sng" dirty="0">
                    <a:solidFill>
                      <a:srgbClr val="FF0000"/>
                    </a:solidFill>
                  </a:rPr>
                  <a:t>există o tendință </a:t>
                </a:r>
                <a:r>
                  <a:rPr lang="ro-RO" i="1" dirty="0">
                    <a:solidFill>
                      <a:srgbClr val="FF0000"/>
                    </a:solidFill>
                  </a:rPr>
                  <a:t>spre o anumită </a:t>
                </a:r>
                <a:r>
                  <a:rPr lang="ro-RO" i="1" u="sng" dirty="0">
                    <a:solidFill>
                      <a:srgbClr val="FF0000"/>
                    </a:solidFill>
                  </a:rPr>
                  <a:t>orientare cu o anumită precizie</a:t>
                </a:r>
                <a:r>
                  <a:rPr lang="ro-RO" i="1" dirty="0">
                    <a:solidFill>
                      <a:srgbClr val="FF0000"/>
                    </a:solidFill>
                  </a:rPr>
                  <a:t>?</a:t>
                </a:r>
              </a:p>
              <a:p>
                <a:pPr lvl="2"/>
                <a:r>
                  <a:rPr lang="ro-RO" dirty="0"/>
                  <a:t>Numărul de situri măsurate </a:t>
                </a:r>
                <a14:m>
                  <m:oMath xmlns:m="http://schemas.openxmlformats.org/officeDocument/2006/math">
                    <m:r>
                      <m:rPr>
                        <m:sty m:val="p"/>
                      </m:rPr>
                      <a:rPr lang="ro-RO" b="0" i="0" smtClean="0">
                        <a:latin typeface="Cambria Math"/>
                        <a:ea typeface="Cambria Math"/>
                      </a:rPr>
                      <m:t>N</m:t>
                    </m:r>
                    <m:r>
                      <a:rPr lang="ro-RO" i="1" smtClean="0">
                        <a:latin typeface="Cambria Math"/>
                        <a:ea typeface="Cambria Math"/>
                      </a:rPr>
                      <m:t>≥</m:t>
                    </m:r>
                    <m:sSup>
                      <m:sSupPr>
                        <m:ctrlPr>
                          <a:rPr lang="ro-RO" i="1" smtClean="0">
                            <a:latin typeface="Cambria Math" panose="02040503050406030204" pitchFamily="18" charset="0"/>
                          </a:rPr>
                        </m:ctrlPr>
                      </m:sSupPr>
                      <m:e>
                        <m:d>
                          <m:dPr>
                            <m:ctrlPr>
                              <a:rPr lang="ro-RO" i="1">
                                <a:latin typeface="Cambria Math" panose="02040503050406030204" pitchFamily="18" charset="0"/>
                              </a:rPr>
                            </m:ctrlPr>
                          </m:dPr>
                          <m:e>
                            <m:f>
                              <m:fPr>
                                <m:ctrlPr>
                                  <a:rPr lang="ro-RO" i="1">
                                    <a:latin typeface="Cambria Math" panose="02040503050406030204" pitchFamily="18" charset="0"/>
                                  </a:rPr>
                                </m:ctrlPr>
                              </m:fPr>
                              <m:num>
                                <m:r>
                                  <a:rPr lang="ro-RO" i="1">
                                    <a:latin typeface="Cambria Math"/>
                                  </a:rPr>
                                  <m:t>1,96</m:t>
                                </m:r>
                              </m:num>
                              <m:den>
                                <m:r>
                                  <a:rPr lang="ro-RO" i="1">
                                    <a:latin typeface="Cambria Math"/>
                                  </a:rPr>
                                  <m:t>𝑃</m:t>
                                </m:r>
                              </m:den>
                            </m:f>
                            <m:r>
                              <m:rPr>
                                <m:sty m:val="p"/>
                              </m:rPr>
                              <a:rPr lang="el-GR" i="1">
                                <a:latin typeface="Cambria Math"/>
                              </a:rPr>
                              <m:t>σ</m:t>
                            </m:r>
                          </m:e>
                        </m:d>
                      </m:e>
                      <m:sup>
                        <m:r>
                          <a:rPr lang="ro-RO" b="0" i="1" smtClean="0">
                            <a:latin typeface="Cambria Math"/>
                          </a:rPr>
                          <m:t>2</m:t>
                        </m:r>
                      </m:sup>
                    </m:sSup>
                  </m:oMath>
                </a14:m>
                <a:endParaRPr lang="ro-RO" dirty="0"/>
              </a:p>
              <a:p>
                <a:pPr lvl="3"/>
                <a:r>
                  <a:rPr lang="ro-RO" dirty="0"/>
                  <a:t>P = precizia dorită (de exemplu 2⁰): </a:t>
                </a:r>
                <a14:m>
                  <m:oMath xmlns:m="http://schemas.openxmlformats.org/officeDocument/2006/math">
                    <m:r>
                      <a:rPr lang="ro-RO" b="0" i="1" smtClean="0">
                        <a:latin typeface="Cambria Math"/>
                      </a:rPr>
                      <m:t>𝑝</m:t>
                    </m:r>
                    <m:r>
                      <a:rPr lang="ro-RO" b="0" i="1" smtClean="0">
                        <a:latin typeface="Cambria Math"/>
                      </a:rPr>
                      <m:t>=1,96</m:t>
                    </m:r>
                    <m:f>
                      <m:fPr>
                        <m:ctrlPr>
                          <a:rPr lang="ro-RO" b="0" i="1" smtClean="0">
                            <a:latin typeface="Cambria Math" panose="02040503050406030204" pitchFamily="18" charset="0"/>
                          </a:rPr>
                        </m:ctrlPr>
                      </m:fPr>
                      <m:num>
                        <m:r>
                          <m:rPr>
                            <m:sty m:val="p"/>
                          </m:rPr>
                          <a:rPr lang="el-GR" i="1">
                            <a:latin typeface="Cambria Math"/>
                          </a:rPr>
                          <m:t>σ</m:t>
                        </m:r>
                      </m:num>
                      <m:den>
                        <m:rad>
                          <m:radPr>
                            <m:degHide m:val="on"/>
                            <m:ctrlPr>
                              <a:rPr lang="ro-RO" b="0" i="1" smtClean="0">
                                <a:latin typeface="Cambria Math" panose="02040503050406030204" pitchFamily="18" charset="0"/>
                              </a:rPr>
                            </m:ctrlPr>
                          </m:radPr>
                          <m:deg/>
                          <m:e>
                            <m:r>
                              <a:rPr lang="ro-RO" b="0" i="1" smtClean="0">
                                <a:latin typeface="Cambria Math"/>
                              </a:rPr>
                              <m:t>𝑁</m:t>
                            </m:r>
                          </m:e>
                        </m:rad>
                      </m:den>
                    </m:f>
                  </m:oMath>
                </a14:m>
                <a:endParaRPr lang="ro-RO" dirty="0"/>
              </a:p>
              <a:p>
                <a:pPr lvl="3"/>
                <a14:m>
                  <m:oMath xmlns:m="http://schemas.openxmlformats.org/officeDocument/2006/math">
                    <m:r>
                      <m:rPr>
                        <m:sty m:val="p"/>
                      </m:rPr>
                      <a:rPr lang="el-GR" i="1" smtClean="0">
                        <a:latin typeface="Cambria Math"/>
                      </a:rPr>
                      <m:t>σ</m:t>
                    </m:r>
                  </m:oMath>
                </a14:m>
                <a:r>
                  <a:rPr lang="ro-RO" dirty="0"/>
                  <a:t> = deviația standard a măsurătorilor efecutate:</a:t>
                </a:r>
                <a14:m>
                  <m:oMath xmlns:m="http://schemas.openxmlformats.org/officeDocument/2006/math">
                    <m:r>
                      <m:rPr>
                        <m:sty m:val="p"/>
                      </m:rPr>
                      <a:rPr lang="el-GR" i="1">
                        <a:latin typeface="Cambria Math"/>
                      </a:rPr>
                      <m:t>σ</m:t>
                    </m:r>
                    <m:r>
                      <a:rPr lang="ro-RO" b="0" i="1" smtClean="0">
                        <a:latin typeface="Cambria Math"/>
                      </a:rPr>
                      <m:t>=</m:t>
                    </m:r>
                    <m:rad>
                      <m:radPr>
                        <m:degHide m:val="on"/>
                        <m:ctrlPr>
                          <a:rPr lang="el-GR" i="1" smtClean="0">
                            <a:latin typeface="Cambria Math" panose="02040503050406030204" pitchFamily="18" charset="0"/>
                          </a:rPr>
                        </m:ctrlPr>
                      </m:radPr>
                      <m:deg/>
                      <m:e>
                        <m:r>
                          <a:rPr lang="ro-RO" b="0" i="1" smtClean="0">
                            <a:latin typeface="Cambria Math"/>
                          </a:rPr>
                          <m:t>0,25 </m:t>
                        </m:r>
                        <m:r>
                          <a:rPr lang="ro-RO" b="0" i="1" smtClean="0">
                            <a:latin typeface="Cambria Math"/>
                          </a:rPr>
                          <m:t>𝑁</m:t>
                        </m:r>
                      </m:e>
                    </m:rad>
                  </m:oMath>
                </a14:m>
                <a:endParaRPr lang="ro-RO" dirty="0"/>
              </a:p>
              <a:p>
                <a:pPr lvl="1"/>
                <a:r>
                  <a:rPr lang="ro-RO" b="1" dirty="0"/>
                  <a:t>Testarea ipotezei nule</a:t>
                </a:r>
              </a:p>
              <a:p>
                <a:pPr lvl="2"/>
                <a:r>
                  <a:rPr lang="ro-RO" i="1" dirty="0"/>
                  <a:t>Numărul de temple aliniate spre o țintă este mai mic decât cel determinat statistic</a:t>
                </a:r>
              </a:p>
              <a:p>
                <a:pPr lvl="1"/>
                <a:r>
                  <a:rPr lang="ro-RO" dirty="0" err="1"/>
                  <a:t>SkyscapeR</a:t>
                </a:r>
                <a:r>
                  <a:rPr lang="ro-RO" dirty="0"/>
                  <a:t> (</a:t>
                </a:r>
                <a:r>
                  <a:rPr lang="ro-RO" dirty="0">
                    <a:hlinkClick r:id="rId2"/>
                  </a:rPr>
                  <a:t>https://github.com/f-silva-archaeo</a:t>
                </a:r>
                <a:r>
                  <a:rPr lang="ro-RO"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23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57AB46BE-3D84-4577-9CE6-3852D91721B9}" type="slidenum">
              <a:rPr lang="en-US" smtClean="0"/>
              <a:t>7</a:t>
            </a:fld>
            <a:endParaRPr lang="en-US"/>
          </a:p>
        </p:txBody>
      </p:sp>
    </p:spTree>
    <p:extLst>
      <p:ext uri="{BB962C8B-B14F-4D97-AF65-F5344CB8AC3E}">
        <p14:creationId xmlns:p14="http://schemas.microsoft.com/office/powerpoint/2010/main" val="3250872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Probabilitatea alinierii</a:t>
            </a:r>
          </a:p>
        </p:txBody>
      </p:sp>
      <p:sp>
        <p:nvSpPr>
          <p:cNvPr id="3" name="Content Placeholder 2"/>
          <p:cNvSpPr>
            <a:spLocks noGrp="1"/>
          </p:cNvSpPr>
          <p:nvPr>
            <p:ph idx="1"/>
          </p:nvPr>
        </p:nvSpPr>
        <p:spPr>
          <a:xfrm>
            <a:off x="496884" y="1516873"/>
            <a:ext cx="3993835" cy="4525963"/>
          </a:xfrm>
        </p:spPr>
        <p:txBody>
          <a:bodyPr>
            <a:normAutofit/>
          </a:bodyPr>
          <a:lstStyle/>
          <a:p>
            <a:r>
              <a:rPr lang="ro-RO" dirty="0"/>
              <a:t>Studiu de caz </a:t>
            </a:r>
            <a:r>
              <a:rPr lang="ro-RO" b="1" dirty="0"/>
              <a:t>temple grecești</a:t>
            </a:r>
          </a:p>
          <a:p>
            <a:r>
              <a:rPr lang="ro-RO" dirty="0"/>
              <a:t>41 de temple</a:t>
            </a:r>
          </a:p>
          <a:p>
            <a:pPr lvl="1"/>
            <a:r>
              <a:rPr lang="ro-RO" dirty="0"/>
              <a:t>Probabilistic 21 aliniate spre est (dacă ar fi o aliniere întâmplătoare)</a:t>
            </a:r>
          </a:p>
          <a:p>
            <a:pPr lvl="1"/>
            <a:r>
              <a:rPr lang="ro-RO" dirty="0"/>
              <a:t>σ = 3,2 (33% din temple)</a:t>
            </a:r>
          </a:p>
          <a:p>
            <a:pPr lvl="2"/>
            <a:r>
              <a:rPr lang="ro-RO" sz="1200" dirty="0"/>
              <a:t>Între 17-24 temple sunt construite estic</a:t>
            </a:r>
          </a:p>
          <a:p>
            <a:pPr lvl="1"/>
            <a:r>
              <a:rPr lang="ro-RO" dirty="0"/>
              <a:t>2</a:t>
            </a:r>
            <a:r>
              <a:rPr lang="el-GR" dirty="0"/>
              <a:t>σ</a:t>
            </a:r>
            <a:r>
              <a:rPr lang="ro-RO" dirty="0"/>
              <a:t> (95% din temple)</a:t>
            </a:r>
          </a:p>
          <a:p>
            <a:pPr lvl="2"/>
            <a:r>
              <a:rPr lang="ro-RO" sz="1200" dirty="0"/>
              <a:t>Între 14-27 temple sunt construite estic</a:t>
            </a:r>
          </a:p>
          <a:p>
            <a:pPr lvl="1"/>
            <a:r>
              <a:rPr lang="ro-RO" dirty="0"/>
              <a:t>3σ (99% din temple)</a:t>
            </a:r>
          </a:p>
          <a:p>
            <a:pPr lvl="2"/>
            <a:r>
              <a:rPr lang="ro-RO" sz="1200" dirty="0"/>
              <a:t>între 11-31 temple sunt construite estic</a:t>
            </a:r>
          </a:p>
        </p:txBody>
      </p:sp>
      <p:sp>
        <p:nvSpPr>
          <p:cNvPr id="4" name="Slide Number Placeholder 3"/>
          <p:cNvSpPr>
            <a:spLocks noGrp="1"/>
          </p:cNvSpPr>
          <p:nvPr>
            <p:ph type="sldNum" sz="quarter" idx="12"/>
          </p:nvPr>
        </p:nvSpPr>
        <p:spPr/>
        <p:txBody>
          <a:bodyPr/>
          <a:lstStyle/>
          <a:p>
            <a:fld id="{57AB46BE-3D84-4577-9CE6-3852D91721B9}" type="slidenum">
              <a:rPr lang="en-US" smtClean="0"/>
              <a:t>8</a:t>
            </a:fld>
            <a:endParaRPr lang="en-US"/>
          </a:p>
        </p:txBody>
      </p:sp>
      <p:pic>
        <p:nvPicPr>
          <p:cNvPr id="2050" name="Picture 2" descr="https://journals.plos.org/plosone/article/figure/image?size=large&amp;id=10.1371/journal.pone.0007903.g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0720" y="1672157"/>
            <a:ext cx="4572000" cy="27076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60240" y="4379815"/>
            <a:ext cx="4572000" cy="646331"/>
          </a:xfrm>
          <a:prstGeom prst="rect">
            <a:avLst/>
          </a:prstGeom>
        </p:spPr>
        <p:txBody>
          <a:bodyPr>
            <a:spAutoFit/>
          </a:bodyPr>
          <a:lstStyle/>
          <a:p>
            <a:r>
              <a:rPr lang="ro-RO" sz="1200" dirty="0"/>
              <a:t>Sursa: </a:t>
            </a:r>
            <a:r>
              <a:rPr lang="ro-RO" sz="1200" dirty="0">
                <a:hlinkClick r:id="rId3"/>
              </a:rPr>
              <a:t>https://journals.plos.org/plosone/article?id=10.1371/journal.pone.0007903</a:t>
            </a:r>
            <a:r>
              <a:rPr lang="ro-RO" sz="1200" dirty="0"/>
              <a:t> </a:t>
            </a:r>
          </a:p>
        </p:txBody>
      </p:sp>
      <p:sp>
        <p:nvSpPr>
          <p:cNvPr id="6" name="TextBox 5"/>
          <p:cNvSpPr txBox="1"/>
          <p:nvPr/>
        </p:nvSpPr>
        <p:spPr>
          <a:xfrm>
            <a:off x="25399" y="5459323"/>
            <a:ext cx="8930640" cy="1200329"/>
          </a:xfrm>
          <a:prstGeom prst="rect">
            <a:avLst/>
          </a:prstGeom>
          <a:noFill/>
        </p:spPr>
        <p:txBody>
          <a:bodyPr wrap="square" rtlCol="0">
            <a:spAutoFit/>
          </a:bodyPr>
          <a:lstStyle/>
          <a:p>
            <a:pPr marL="342900" indent="-342900">
              <a:buFont typeface="+mj-lt"/>
              <a:buAutoNum type="arabicPeriod"/>
            </a:pPr>
            <a:r>
              <a:rPr lang="ro-RO" dirty="0"/>
              <a:t>Dacă există </a:t>
            </a:r>
            <a:r>
              <a:rPr lang="ro-RO" b="1" dirty="0"/>
              <a:t>surse istorice </a:t>
            </a:r>
            <a:r>
              <a:rPr lang="ro-RO" dirty="0"/>
              <a:t>atunci </a:t>
            </a:r>
            <a:r>
              <a:rPr lang="ro-RO" b="1" dirty="0"/>
              <a:t>o singură valoare </a:t>
            </a:r>
            <a:r>
              <a:rPr lang="ro-RO" dirty="0"/>
              <a:t>e </a:t>
            </a:r>
            <a:r>
              <a:rPr lang="ro-RO" b="1" dirty="0"/>
              <a:t>suficientă</a:t>
            </a:r>
            <a:r>
              <a:rPr lang="ro-RO" dirty="0"/>
              <a:t>!</a:t>
            </a:r>
          </a:p>
          <a:p>
            <a:pPr marL="342900" indent="-342900">
              <a:buFont typeface="+mj-lt"/>
              <a:buAutoNum type="arabicPeriod"/>
            </a:pPr>
            <a:r>
              <a:rPr lang="ro-RO" dirty="0"/>
              <a:t>Dacă testăm un număr suficient de mare atunci crește șansa să obținem alinieri cu probabilitate ridicată dar false!</a:t>
            </a:r>
          </a:p>
          <a:p>
            <a:pPr marL="800100" lvl="1" indent="-342900">
              <a:buFont typeface="Arial" panose="020B0604020202020204" pitchFamily="34" charset="0"/>
              <a:buChar char="•"/>
            </a:pPr>
            <a:r>
              <a:rPr lang="ro-RO" b="1" dirty="0">
                <a:solidFill>
                  <a:srgbClr val="FF0000"/>
                </a:solidFill>
              </a:rPr>
              <a:t>Nu măsurăm până când găsim o aliniere</a:t>
            </a:r>
            <a:r>
              <a:rPr lang="ro-RO" dirty="0"/>
              <a:t>!</a:t>
            </a:r>
          </a:p>
        </p:txBody>
      </p:sp>
    </p:spTree>
    <p:extLst>
      <p:ext uri="{BB962C8B-B14F-4D97-AF65-F5344CB8AC3E}">
        <p14:creationId xmlns:p14="http://schemas.microsoft.com/office/powerpoint/2010/main" val="1084995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1"/>
            <a:ext cx="7772400" cy="1456267"/>
          </a:xfrm>
        </p:spPr>
        <p:txBody>
          <a:bodyPr/>
          <a:lstStyle/>
          <a:p>
            <a:r>
              <a:rPr lang="ro-RO" dirty="0"/>
              <a:t>Sarmizegetusa Regia</a:t>
            </a:r>
            <a:endParaRPr lang="en-US" dirty="0"/>
          </a:p>
        </p:txBody>
      </p:sp>
      <p:sp>
        <p:nvSpPr>
          <p:cNvPr id="3" name="Content Placeholder 2"/>
          <p:cNvSpPr>
            <a:spLocks noGrp="1"/>
          </p:cNvSpPr>
          <p:nvPr>
            <p:ph idx="1"/>
          </p:nvPr>
        </p:nvSpPr>
        <p:spPr>
          <a:xfrm>
            <a:off x="457200" y="646749"/>
            <a:ext cx="8229600" cy="3048000"/>
          </a:xfrm>
        </p:spPr>
        <p:txBody>
          <a:bodyPr>
            <a:normAutofit/>
          </a:bodyPr>
          <a:lstStyle/>
          <a:p>
            <a:r>
              <a:rPr lang="ro-RO" sz="1400" b="1" dirty="0"/>
              <a:t>Orientările astronomice </a:t>
            </a:r>
            <a:r>
              <a:rPr lang="ro-RO" sz="1400" b="1" dirty="0">
                <a:solidFill>
                  <a:srgbClr val="FF0000"/>
                </a:solidFill>
              </a:rPr>
              <a:t>nu consideră </a:t>
            </a:r>
            <a:r>
              <a:rPr lang="ro-RO" sz="1400" dirty="0"/>
              <a:t>linia orizontului</a:t>
            </a:r>
          </a:p>
          <a:p>
            <a:r>
              <a:rPr lang="ro-RO" sz="1400" b="1" dirty="0"/>
              <a:t>Sanctuarul mare circular </a:t>
            </a:r>
            <a:r>
              <a:rPr lang="ro-RO" sz="1400" dirty="0"/>
              <a:t>reprezintă un </a:t>
            </a:r>
            <a:r>
              <a:rPr lang="ro-RO" sz="1400" b="1" dirty="0"/>
              <a:t>calendar luni-solar </a:t>
            </a:r>
            <a:r>
              <a:rPr lang="ro-RO" sz="1400" dirty="0"/>
              <a:t>și o reprezentare a </a:t>
            </a:r>
            <a:r>
              <a:rPr lang="ro-RO" sz="1400" b="1" dirty="0"/>
              <a:t>sistemului solar</a:t>
            </a:r>
          </a:p>
          <a:p>
            <a:r>
              <a:rPr lang="ro-RO" sz="1400" b="1" dirty="0"/>
              <a:t>Numărul de stâlpi </a:t>
            </a:r>
            <a:r>
              <a:rPr lang="ro-RO" sz="1400" b="1" dirty="0">
                <a:solidFill>
                  <a:srgbClr val="FF0000"/>
                </a:solidFill>
              </a:rPr>
              <a:t>variază</a:t>
            </a:r>
            <a:r>
              <a:rPr lang="ro-RO" sz="1400" dirty="0">
                <a:solidFill>
                  <a:srgbClr val="FF0000"/>
                </a:solidFill>
              </a:rPr>
              <a:t> </a:t>
            </a:r>
            <a:r>
              <a:rPr lang="ro-RO" sz="1400" dirty="0"/>
              <a:t>de la o sursă la alta:</a:t>
            </a:r>
          </a:p>
        </p:txBody>
      </p:sp>
      <p:sp>
        <p:nvSpPr>
          <p:cNvPr id="4" name="Slide Number Placeholder 3"/>
          <p:cNvSpPr>
            <a:spLocks noGrp="1"/>
          </p:cNvSpPr>
          <p:nvPr>
            <p:ph type="sldNum" sz="quarter" idx="12"/>
          </p:nvPr>
        </p:nvSpPr>
        <p:spPr/>
        <p:txBody>
          <a:bodyPr/>
          <a:lstStyle/>
          <a:p>
            <a:fld id="{57AB46BE-3D84-4577-9CE6-3852D91721B9}" type="slidenum">
              <a:rPr lang="en-US" smtClean="0"/>
              <a:t>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29587957"/>
              </p:ext>
            </p:extLst>
          </p:nvPr>
        </p:nvGraphicFramePr>
        <p:xfrm>
          <a:off x="1716084" y="2901982"/>
          <a:ext cx="6096000" cy="29260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046957">
                  <a:extLst>
                    <a:ext uri="{9D8B030D-6E8A-4147-A177-3AD203B41FA5}">
                      <a16:colId xmlns:a16="http://schemas.microsoft.com/office/drawing/2014/main" val="20001"/>
                    </a:ext>
                  </a:extLst>
                </a:gridCol>
                <a:gridCol w="1391443">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r>
                        <a:rPr lang="ro-RO" sz="1400" dirty="0"/>
                        <a:t>Cerc</a:t>
                      </a:r>
                      <a:endParaRPr lang="en-US" sz="1400" dirty="0"/>
                    </a:p>
                  </a:txBody>
                  <a:tcPr/>
                </a:tc>
                <a:tc>
                  <a:txBody>
                    <a:bodyPr/>
                    <a:lstStyle/>
                    <a:p>
                      <a:r>
                        <a:rPr lang="ro-RO" sz="1400" b="1" kern="1200" dirty="0">
                          <a:solidFill>
                            <a:schemeClr val="lt1"/>
                          </a:solidFill>
                          <a:effectLst/>
                          <a:latin typeface="+mn-lt"/>
                          <a:ea typeface="+mn-ea"/>
                          <a:cs typeface="+mn-cs"/>
                        </a:rPr>
                        <a:t>1960, Daicoviciu </a:t>
                      </a:r>
                      <a:endParaRPr lang="en-US" sz="1400" dirty="0"/>
                    </a:p>
                  </a:txBody>
                  <a:tcPr/>
                </a:tc>
                <a:tc>
                  <a:txBody>
                    <a:bodyPr/>
                    <a:lstStyle/>
                    <a:p>
                      <a:r>
                        <a:rPr lang="ro-RO" sz="1400" dirty="0"/>
                        <a:t>1980, Bobâncu</a:t>
                      </a:r>
                      <a:endParaRPr lang="en-US" sz="1400" dirty="0"/>
                    </a:p>
                  </a:txBody>
                  <a:tcPr/>
                </a:tc>
                <a:tc>
                  <a:txBody>
                    <a:bodyPr/>
                    <a:lstStyle/>
                    <a:p>
                      <a:r>
                        <a:rPr lang="ro-RO" sz="1400" dirty="0"/>
                        <a:t>2015, </a:t>
                      </a:r>
                      <a:r>
                        <a:rPr lang="ro-RO" sz="1400" b="1" kern="1200" dirty="0">
                          <a:solidFill>
                            <a:schemeClr val="lt1"/>
                          </a:solidFill>
                          <a:effectLst/>
                          <a:latin typeface="+mn-lt"/>
                          <a:ea typeface="+mn-ea"/>
                          <a:cs typeface="+mn-cs"/>
                        </a:rPr>
                        <a:t>Stănescu</a:t>
                      </a:r>
                      <a:endParaRPr lang="en-US" sz="1400" dirty="0"/>
                    </a:p>
                  </a:txBody>
                  <a:tcPr/>
                </a:tc>
                <a:tc>
                  <a:txBody>
                    <a:bodyPr/>
                    <a:lstStyle/>
                    <a:p>
                      <a:r>
                        <a:rPr lang="ro-RO" sz="1400" dirty="0"/>
                        <a:t>Planeta</a:t>
                      </a:r>
                      <a:endParaRPr lang="en-US" sz="1400" dirty="0"/>
                    </a:p>
                  </a:txBody>
                  <a:tcPr/>
                </a:tc>
                <a:extLst>
                  <a:ext uri="{0D108BD9-81ED-4DB2-BD59-A6C34878D82A}">
                    <a16:rowId xmlns:a16="http://schemas.microsoft.com/office/drawing/2014/main" val="10000"/>
                  </a:ext>
                </a:extLst>
              </a:tr>
              <a:tr h="370840">
                <a:tc>
                  <a:txBody>
                    <a:bodyPr/>
                    <a:lstStyle/>
                    <a:p>
                      <a:r>
                        <a:rPr lang="ro-RO" sz="1400" dirty="0"/>
                        <a:t>Cercul A</a:t>
                      </a:r>
                      <a:endParaRPr lang="en-US" sz="1400" dirty="0"/>
                    </a:p>
                  </a:txBody>
                  <a:tcPr/>
                </a:tc>
                <a:tc>
                  <a:txBody>
                    <a:bodyPr/>
                    <a:lstStyle/>
                    <a:p>
                      <a:endParaRPr lang="en-US" sz="1400" dirty="0"/>
                    </a:p>
                  </a:txBody>
                  <a:tcPr/>
                </a:tc>
                <a:tc>
                  <a:txBody>
                    <a:bodyPr/>
                    <a:lstStyle/>
                    <a:p>
                      <a:r>
                        <a:rPr lang="ro-RO" sz="1400" kern="1200" dirty="0">
                          <a:solidFill>
                            <a:schemeClr val="dk1"/>
                          </a:solidFill>
                          <a:effectLst/>
                          <a:latin typeface="+mn-lt"/>
                          <a:ea typeface="+mn-ea"/>
                          <a:cs typeface="+mn-cs"/>
                        </a:rPr>
                        <a:t>104 blocuri de piatră</a:t>
                      </a:r>
                      <a:endParaRPr lang="en-US" sz="1400" dirty="0"/>
                    </a:p>
                  </a:txBody>
                  <a:tcPr/>
                </a:tc>
                <a:tc>
                  <a:txBody>
                    <a:bodyPr/>
                    <a:lstStyle/>
                    <a:p>
                      <a:r>
                        <a:rPr lang="ro-RO" sz="1400" kern="1200" dirty="0">
                          <a:solidFill>
                            <a:schemeClr val="dk1"/>
                          </a:solidFill>
                          <a:effectLst/>
                          <a:latin typeface="+mn-lt"/>
                          <a:ea typeface="+mn-ea"/>
                          <a:cs typeface="+mn-cs"/>
                        </a:rPr>
                        <a:t>104</a:t>
                      </a:r>
                      <a:endParaRPr lang="en-US" sz="1400" dirty="0"/>
                    </a:p>
                  </a:txBody>
                  <a:tcPr/>
                </a:tc>
                <a:tc>
                  <a:txBody>
                    <a:bodyPr/>
                    <a:lstStyle/>
                    <a:p>
                      <a:r>
                        <a:rPr lang="ro-RO" sz="1400" dirty="0"/>
                        <a:t>Dublul numărului de săptămâni</a:t>
                      </a:r>
                      <a:r>
                        <a:rPr lang="ro-RO" sz="1400" baseline="0" dirty="0"/>
                        <a:t> din anul dacic</a:t>
                      </a:r>
                      <a:endParaRPr lang="en-US" sz="1400" dirty="0"/>
                    </a:p>
                  </a:txBody>
                  <a:tcPr/>
                </a:tc>
                <a:extLst>
                  <a:ext uri="{0D108BD9-81ED-4DB2-BD59-A6C34878D82A}">
                    <a16:rowId xmlns:a16="http://schemas.microsoft.com/office/drawing/2014/main" val="10001"/>
                  </a:ext>
                </a:extLst>
              </a:tr>
              <a:tr h="370840">
                <a:tc>
                  <a:txBody>
                    <a:bodyPr/>
                    <a:lstStyle/>
                    <a:p>
                      <a:r>
                        <a:rPr lang="ro-RO" sz="1400" dirty="0"/>
                        <a:t>Cercul  B</a:t>
                      </a:r>
                      <a:endParaRPr lang="en-US" sz="1400" dirty="0"/>
                    </a:p>
                  </a:txBody>
                  <a:tcPr/>
                </a:tc>
                <a:tc>
                  <a:txBody>
                    <a:bodyPr/>
                    <a:lstStyle/>
                    <a:p>
                      <a:endParaRPr lang="en-US" sz="1400" dirty="0"/>
                    </a:p>
                  </a:txBody>
                  <a:tcPr/>
                </a:tc>
                <a:tc>
                  <a:txBody>
                    <a:bodyPr/>
                    <a:lstStyle/>
                    <a:p>
                      <a:r>
                        <a:rPr lang="ro-RO" sz="1400" kern="1200" dirty="0">
                          <a:solidFill>
                            <a:schemeClr val="dk1"/>
                          </a:solidFill>
                          <a:effectLst/>
                          <a:latin typeface="+mn-lt"/>
                          <a:ea typeface="+mn-ea"/>
                          <a:cs typeface="+mn-cs"/>
                        </a:rPr>
                        <a:t>210 blocuri de piatră</a:t>
                      </a:r>
                      <a:endParaRPr lang="en-US" sz="1400" dirty="0"/>
                    </a:p>
                  </a:txBody>
                  <a:tcPr/>
                </a:tc>
                <a:tc>
                  <a:txBody>
                    <a:bodyPr/>
                    <a:lstStyle/>
                    <a:p>
                      <a:r>
                        <a:rPr lang="ro-RO" sz="1400" kern="1200" dirty="0">
                          <a:solidFill>
                            <a:schemeClr val="dk1"/>
                          </a:solidFill>
                          <a:effectLst/>
                          <a:latin typeface="+mn-lt"/>
                          <a:ea typeface="+mn-ea"/>
                          <a:cs typeface="+mn-cs"/>
                        </a:rPr>
                        <a:t>210</a:t>
                      </a:r>
                      <a:endParaRPr lang="en-US" sz="1400" dirty="0"/>
                    </a:p>
                  </a:txBody>
                  <a:tcPr/>
                </a:tc>
                <a:tc>
                  <a:txBody>
                    <a:bodyPr/>
                    <a:lstStyle/>
                    <a:p>
                      <a:r>
                        <a:rPr lang="ro-RO" sz="1400" dirty="0"/>
                        <a:t>Venus: </a:t>
                      </a:r>
                      <a:r>
                        <a:rPr lang="ro-RO" sz="1400" kern="1200" dirty="0">
                          <a:solidFill>
                            <a:schemeClr val="dk1"/>
                          </a:solidFill>
                          <a:effectLst/>
                          <a:latin typeface="+mn-lt"/>
                          <a:ea typeface="+mn-ea"/>
                          <a:cs typeface="+mn-cs"/>
                        </a:rPr>
                        <a:t>225 zile perioada de</a:t>
                      </a:r>
                      <a:r>
                        <a:rPr lang="ro-RO" sz="1400" kern="1200" baseline="0" dirty="0">
                          <a:solidFill>
                            <a:schemeClr val="dk1"/>
                          </a:solidFill>
                          <a:effectLst/>
                          <a:latin typeface="+mn-lt"/>
                          <a:ea typeface="+mn-ea"/>
                          <a:cs typeface="+mn-cs"/>
                        </a:rPr>
                        <a:t> revoluție</a:t>
                      </a:r>
                      <a:endParaRPr lang="en-US" sz="1400" dirty="0"/>
                    </a:p>
                  </a:txBody>
                  <a:tcPr/>
                </a:tc>
                <a:extLst>
                  <a:ext uri="{0D108BD9-81ED-4DB2-BD59-A6C34878D82A}">
                    <a16:rowId xmlns:a16="http://schemas.microsoft.com/office/drawing/2014/main" val="10002"/>
                  </a:ext>
                </a:extLst>
              </a:tr>
              <a:tr h="370840">
                <a:tc>
                  <a:txBody>
                    <a:bodyPr/>
                    <a:lstStyle/>
                    <a:p>
                      <a:r>
                        <a:rPr lang="ro-RO" sz="1400" dirty="0"/>
                        <a:t>Cercul C</a:t>
                      </a:r>
                      <a:endParaRPr lang="en-US" sz="1400" dirty="0"/>
                    </a:p>
                  </a:txBody>
                  <a:tcPr/>
                </a:tc>
                <a:tc>
                  <a:txBody>
                    <a:bodyPr/>
                    <a:lstStyle/>
                    <a:p>
                      <a:r>
                        <a:rPr lang="ro-RO" sz="1400" kern="1200" dirty="0">
                          <a:solidFill>
                            <a:schemeClr val="dk1"/>
                          </a:solidFill>
                          <a:effectLst/>
                          <a:latin typeface="+mn-lt"/>
                          <a:ea typeface="+mn-ea"/>
                          <a:cs typeface="+mn-cs"/>
                        </a:rPr>
                        <a:t>68 de stâlpi (inițial),</a:t>
                      </a:r>
                      <a:r>
                        <a:rPr lang="ro-RO" sz="1400" kern="1200" baseline="0" dirty="0">
                          <a:solidFill>
                            <a:schemeClr val="dk1"/>
                          </a:solidFill>
                          <a:effectLst/>
                          <a:latin typeface="+mn-lt"/>
                          <a:ea typeface="+mn-ea"/>
                          <a:cs typeface="+mn-cs"/>
                        </a:rPr>
                        <a:t> apoi 84</a:t>
                      </a:r>
                      <a:endParaRPr lang="en-US" sz="1400" dirty="0"/>
                    </a:p>
                  </a:txBody>
                  <a:tcPr/>
                </a:tc>
                <a:tc>
                  <a:txBody>
                    <a:bodyPr/>
                    <a:lstStyle/>
                    <a:p>
                      <a:r>
                        <a:rPr lang="ro-RO" sz="1400" kern="1200" dirty="0">
                          <a:solidFill>
                            <a:schemeClr val="dk1"/>
                          </a:solidFill>
                          <a:effectLst/>
                          <a:latin typeface="+mn-lt"/>
                          <a:ea typeface="+mn-ea"/>
                          <a:cs typeface="+mn-cs"/>
                        </a:rPr>
                        <a:t>68 de stâlpi </a:t>
                      </a:r>
                      <a:endParaRPr lang="en-US" sz="1400" dirty="0"/>
                    </a:p>
                  </a:txBody>
                  <a:tcPr/>
                </a:tc>
                <a:tc>
                  <a:txBody>
                    <a:bodyPr/>
                    <a:lstStyle/>
                    <a:p>
                      <a:r>
                        <a:rPr lang="ro-RO" sz="1400" dirty="0"/>
                        <a:t>84 de stâlpi</a:t>
                      </a:r>
                      <a:endParaRPr lang="en-US" sz="1400" dirty="0"/>
                    </a:p>
                  </a:txBody>
                  <a:tcPr/>
                </a:tc>
                <a:tc>
                  <a:txBody>
                    <a:bodyPr/>
                    <a:lstStyle/>
                    <a:p>
                      <a:r>
                        <a:rPr lang="ro-RO" sz="1400" dirty="0"/>
                        <a:t>Mercu:</a:t>
                      </a:r>
                      <a:r>
                        <a:rPr lang="ro-RO" sz="1400" baseline="0" dirty="0"/>
                        <a:t> </a:t>
                      </a:r>
                      <a:r>
                        <a:rPr lang="ro-RO" sz="1400" kern="1200" dirty="0">
                          <a:solidFill>
                            <a:schemeClr val="dk1"/>
                          </a:solidFill>
                          <a:effectLst/>
                          <a:latin typeface="+mn-lt"/>
                          <a:ea typeface="+mn-ea"/>
                          <a:cs typeface="+mn-cs"/>
                        </a:rPr>
                        <a:t>88  de zile perioada de revoluție</a:t>
                      </a:r>
                      <a:endParaRPr lang="en-US" sz="1400" dirty="0"/>
                    </a:p>
                  </a:txBody>
                  <a:tcPr/>
                </a:tc>
                <a:extLst>
                  <a:ext uri="{0D108BD9-81ED-4DB2-BD59-A6C34878D82A}">
                    <a16:rowId xmlns:a16="http://schemas.microsoft.com/office/drawing/2014/main" val="10003"/>
                  </a:ext>
                </a:extLst>
              </a:tr>
            </a:tbl>
          </a:graphicData>
        </a:graphic>
      </p:graphicFrame>
      <p:sp>
        <p:nvSpPr>
          <p:cNvPr id="6" name="Dreptunghi 5">
            <a:extLst>
              <a:ext uri="{FF2B5EF4-FFF2-40B4-BE49-F238E27FC236}">
                <a16:creationId xmlns:a16="http://schemas.microsoft.com/office/drawing/2014/main" id="{5477F01F-43EE-4AD9-92FE-D125B6F2BB56}"/>
              </a:ext>
            </a:extLst>
          </p:cNvPr>
          <p:cNvSpPr/>
          <p:nvPr/>
        </p:nvSpPr>
        <p:spPr>
          <a:xfrm>
            <a:off x="152400" y="6290915"/>
            <a:ext cx="9159241" cy="369332"/>
          </a:xfrm>
          <a:prstGeom prst="rect">
            <a:avLst/>
          </a:prstGeom>
        </p:spPr>
        <p:txBody>
          <a:bodyPr wrap="square">
            <a:spAutoFit/>
          </a:bodyPr>
          <a:lstStyle/>
          <a:p>
            <a:r>
              <a:rPr lang="ro-RO" i="1" dirty="0"/>
              <a:t>Unele teorii au pornit de la numărul de stâlpi dat în mod eronat de istoricul Hadrian Daicoviciu</a:t>
            </a:r>
          </a:p>
        </p:txBody>
      </p:sp>
    </p:spTree>
    <p:extLst>
      <p:ext uri="{BB962C8B-B14F-4D97-AF65-F5344CB8AC3E}">
        <p14:creationId xmlns:p14="http://schemas.microsoft.com/office/powerpoint/2010/main" val="17396162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
  <a:themeElements>
    <a:clrScheme name="Celest">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1656</TotalTime>
  <Words>1349</Words>
  <Application>Microsoft Office PowerPoint</Application>
  <PresentationFormat>Expunere pe ecran (4:3)</PresentationFormat>
  <Paragraphs>172</Paragraphs>
  <Slides>14</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14</vt:i4>
      </vt:variant>
    </vt:vector>
  </HeadingPairs>
  <TitlesOfParts>
    <vt:vector size="19" baseType="lpstr">
      <vt:lpstr>Arial</vt:lpstr>
      <vt:lpstr>Calibri</vt:lpstr>
      <vt:lpstr>Calibri Light</vt:lpstr>
      <vt:lpstr>Cambria Math</vt:lpstr>
      <vt:lpstr>Celest</vt:lpstr>
      <vt:lpstr>Astronomia în cultură</vt:lpstr>
      <vt:lpstr>Teoriile arheoastronomice</vt:lpstr>
      <vt:lpstr>Verificarea</vt:lpstr>
      <vt:lpstr>Câteva exemple</vt:lpstr>
      <vt:lpstr>Karahunj, stonehenge-ul Armean</vt:lpstr>
      <vt:lpstr>Pietrele lui Heimdall (Suedia)</vt:lpstr>
      <vt:lpstr>Cum putem valida alinierile?</vt:lpstr>
      <vt:lpstr>Probabilitatea alinierii</vt:lpstr>
      <vt:lpstr>Sarmizegetusa Regia</vt:lpstr>
      <vt:lpstr>Calendarul dacic</vt:lpstr>
      <vt:lpstr>Șirul lui Bode</vt:lpstr>
      <vt:lpstr>Tăblița sumeriană VA 243</vt:lpstr>
      <vt:lpstr>Picturile pe piatră de la Järrestad (Suedia)</vt:lpstr>
      <vt:lpstr>Supernova de la Chaco Canyon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Astronomia vizualului între necesitate și curiozitate</dc:title>
  <dc:creator>Marc Frincu</dc:creator>
  <cp:lastModifiedBy>Marc Frincu</cp:lastModifiedBy>
  <cp:revision>153</cp:revision>
  <dcterms:created xsi:type="dcterms:W3CDTF">2016-10-21T18:07:47Z</dcterms:created>
  <dcterms:modified xsi:type="dcterms:W3CDTF">2019-10-03T15:03:53Z</dcterms:modified>
</cp:coreProperties>
</file>