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268" r:id="rId3"/>
    <p:sldId id="279" r:id="rId4"/>
    <p:sldId id="269" r:id="rId5"/>
    <p:sldId id="28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D9A5-9710-4260-B2E1-910F8D5DEB5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1BA0-3027-410B-BB78-35FF984D2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11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194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57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643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2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848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272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8237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6952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407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845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819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026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44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118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792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6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frincu@e-uvt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stro.psu.edu/users/rbc/a1/lec4n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ancient.eu/cuneifor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829761"/>
          </a:xfrm>
        </p:spPr>
        <p:txBody>
          <a:bodyPr/>
          <a:lstStyle/>
          <a:p>
            <a:r>
              <a:rPr lang="en-US" dirty="0" err="1"/>
              <a:t>Astronomia</a:t>
            </a:r>
            <a:r>
              <a:rPr lang="en-US" dirty="0"/>
              <a:t> </a:t>
            </a:r>
            <a:r>
              <a:rPr lang="ro-RO" dirty="0"/>
              <a:t>în cultură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514600"/>
            <a:ext cx="6400800" cy="22860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3300" dirty="0" err="1">
                <a:solidFill>
                  <a:srgbClr val="0070C0"/>
                </a:solidFill>
              </a:rPr>
              <a:t>Semne</a:t>
            </a:r>
            <a:r>
              <a:rPr lang="en-US" sz="3300" dirty="0">
                <a:solidFill>
                  <a:srgbClr val="0070C0"/>
                </a:solidFill>
              </a:rPr>
              <a:t>, </a:t>
            </a:r>
            <a:r>
              <a:rPr lang="en-US" sz="3300" dirty="0" err="1">
                <a:solidFill>
                  <a:srgbClr val="0070C0"/>
                </a:solidFill>
              </a:rPr>
              <a:t>simboluri</a:t>
            </a:r>
            <a:r>
              <a:rPr lang="en-US" sz="3300" dirty="0">
                <a:solidFill>
                  <a:srgbClr val="0070C0"/>
                </a:solidFill>
              </a:rPr>
              <a:t>, </a:t>
            </a:r>
            <a:r>
              <a:rPr lang="en-US" sz="3300" dirty="0" err="1">
                <a:solidFill>
                  <a:srgbClr val="0070C0"/>
                </a:solidFill>
              </a:rPr>
              <a:t>scrieri</a:t>
            </a:r>
            <a:r>
              <a:rPr lang="ro-RO" sz="3300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ro-RO" sz="3300" dirty="0">
                <a:solidFill>
                  <a:srgbClr val="0070C0"/>
                </a:solidFill>
              </a:rPr>
              <a:t>o evoluție a astronomiei</a:t>
            </a:r>
          </a:p>
          <a:p>
            <a:endParaRPr lang="ro-RO" dirty="0"/>
          </a:p>
          <a:p>
            <a:pPr algn="r"/>
            <a:r>
              <a:rPr lang="ro-RO" sz="1800" dirty="0"/>
              <a:t>Conf. Dr. </a:t>
            </a:r>
            <a:r>
              <a:rPr lang="ro-RO" sz="1800" b="1" dirty="0"/>
              <a:t>Marc Eduard FRÎNCU</a:t>
            </a:r>
          </a:p>
          <a:p>
            <a:pPr algn="r"/>
            <a:r>
              <a:rPr lang="ro-RO" sz="1800" dirty="0"/>
              <a:t>Facultatea de Matematică și Informatică</a:t>
            </a:r>
          </a:p>
          <a:p>
            <a:pPr algn="r"/>
            <a:r>
              <a:rPr lang="ro-RO" sz="1800" dirty="0"/>
              <a:t>Departamentul de Informatică</a:t>
            </a:r>
          </a:p>
          <a:p>
            <a:pPr algn="r"/>
            <a:r>
              <a:rPr lang="ro-RO" sz="1800" dirty="0"/>
              <a:t>Universitatea de Vest Timișoara</a:t>
            </a:r>
          </a:p>
          <a:p>
            <a:pPr algn="r"/>
            <a:r>
              <a:rPr lang="ro-RO" sz="1800" dirty="0"/>
              <a:t>Email: </a:t>
            </a:r>
            <a:r>
              <a:rPr lang="ro-RO" sz="1800" dirty="0">
                <a:hlinkClick r:id="rId2"/>
              </a:rPr>
              <a:t>marc.frincu@e-uvt.ro</a:t>
            </a:r>
            <a:r>
              <a:rPr lang="ro-RO" sz="1800" dirty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Astronomia la babilonieni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093" y="3152879"/>
            <a:ext cx="4343400" cy="542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1600" dirty="0"/>
              <a:t>Exemplu </a:t>
            </a:r>
            <a:r>
              <a:rPr lang="ro-RO" sz="1600" b="1" dirty="0"/>
              <a:t>tableta lui Venus </a:t>
            </a:r>
            <a:r>
              <a:rPr lang="ro-RO" sz="1600" dirty="0"/>
              <a:t>din timpul domniei regelui Ammizaduga (circa 1581 î.Hr.)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01730"/>
            <a:ext cx="4111586" cy="22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837093" y="365777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400" dirty="0"/>
              <a:t>Σ – ultima vizibilitate la est </a:t>
            </a:r>
          </a:p>
          <a:p>
            <a:r>
              <a:rPr lang="ro-RO" sz="1400" dirty="0"/>
              <a:t>Γ – prima vizibilitate la est</a:t>
            </a:r>
          </a:p>
          <a:p>
            <a:r>
              <a:rPr lang="ro-RO" sz="1400" dirty="0"/>
              <a:t>Ω -  ultima vizibilitate la vest</a:t>
            </a:r>
          </a:p>
          <a:p>
            <a:r>
              <a:rPr lang="ro-RO" sz="1400" dirty="0"/>
              <a:t>Ξ – prima vizibilitate la vest</a:t>
            </a:r>
          </a:p>
          <a:p>
            <a:r>
              <a:rPr lang="ro-RO" sz="1400" dirty="0"/>
              <a:t>În paranteze sunt indicate fragmentele ce conțin datele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i="1" dirty="0"/>
              <a:t>în luna L</a:t>
            </a:r>
            <a:r>
              <a:rPr lang="ro-RO" sz="1600" i="1" baseline="-25000" dirty="0"/>
              <a:t>1</a:t>
            </a:r>
            <a:r>
              <a:rPr lang="ro-RO" sz="1600" i="1" dirty="0"/>
              <a:t>, ziua D</a:t>
            </a:r>
            <a:r>
              <a:rPr lang="ro-RO" sz="1600" i="1" baseline="-25000" dirty="0"/>
              <a:t>1</a:t>
            </a:r>
            <a:r>
              <a:rPr lang="ro-RO" sz="1600" i="1" dirty="0"/>
              <a:t>, Venus a dispărut la est/vest, rămânând invizibilă pentru n zile și devenind vizibilă în luna L</a:t>
            </a:r>
            <a:r>
              <a:rPr lang="ro-RO" sz="1600" i="1" baseline="-25000" dirty="0"/>
              <a:t>2</a:t>
            </a:r>
            <a:r>
              <a:rPr lang="ro-RO" sz="1600" i="1" dirty="0"/>
              <a:t>, ziua D</a:t>
            </a:r>
            <a:r>
              <a:rPr lang="ro-RO" sz="1600" i="1" baseline="-25000" dirty="0"/>
              <a:t>2</a:t>
            </a:r>
            <a:r>
              <a:rPr lang="ro-RO" sz="1600" i="1" dirty="0"/>
              <a:t>, la est/vest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81000" y="29718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i="1" dirty="0"/>
              <a:t>în luna L</a:t>
            </a:r>
            <a:r>
              <a:rPr lang="ro-RO" sz="1600" i="1" baseline="-25000" dirty="0"/>
              <a:t>2</a:t>
            </a:r>
            <a:r>
              <a:rPr lang="ro-RO" sz="1600" i="1" dirty="0"/>
              <a:t>, ziua D</a:t>
            </a:r>
            <a:r>
              <a:rPr lang="ro-RO" sz="1600" i="1" baseline="-25000" dirty="0"/>
              <a:t>2</a:t>
            </a:r>
            <a:r>
              <a:rPr lang="ro-RO" sz="1600" i="1" dirty="0"/>
              <a:t>, Venus a apărut la est/vest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i="1" dirty="0"/>
              <a:t>Rămâne prezentă în est/vest până în luna L</a:t>
            </a:r>
            <a:r>
              <a:rPr lang="ro-RO" sz="1600" i="1" baseline="-25000" dirty="0"/>
              <a:t>1</a:t>
            </a:r>
            <a:r>
              <a:rPr lang="ro-RO" sz="1600" i="1" dirty="0"/>
              <a:t>, ziua D</a:t>
            </a:r>
            <a:r>
              <a:rPr lang="ro-RO" sz="1600" i="1" baseline="-25000" dirty="0"/>
              <a:t>1</a:t>
            </a:r>
            <a:r>
              <a:rPr lang="ro-RO" sz="1600" i="1" dirty="0"/>
              <a:t>, dispare în luna L</a:t>
            </a:r>
            <a:r>
              <a:rPr lang="ro-RO" sz="1600" i="1" baseline="-25000" dirty="0"/>
              <a:t>1</a:t>
            </a:r>
            <a:r>
              <a:rPr lang="ro-RO" sz="1600" i="1" dirty="0"/>
              <a:t>, ziua D</a:t>
            </a:r>
            <a:r>
              <a:rPr lang="ro-RO" sz="1600" i="1" baseline="-25000" dirty="0"/>
              <a:t>1</a:t>
            </a:r>
            <a:r>
              <a:rPr lang="ro-RO" sz="1600" i="1" dirty="0"/>
              <a:t>+1 și rămâne invizibilă pentru trei luni/7 zile. În L</a:t>
            </a:r>
            <a:r>
              <a:rPr lang="ro-RO" sz="1600" i="1" baseline="-25000" dirty="0"/>
              <a:t>3</a:t>
            </a:r>
            <a:r>
              <a:rPr lang="ro-RO" sz="1600" i="1" dirty="0"/>
              <a:t>, ziua n=L</a:t>
            </a:r>
            <a:r>
              <a:rPr lang="ro-RO" sz="1600" i="1" baseline="-25000" dirty="0"/>
              <a:t>1</a:t>
            </a:r>
            <a:r>
              <a:rPr lang="ro-RO" sz="1600" i="1" dirty="0"/>
              <a:t>, ziua L</a:t>
            </a:r>
            <a:r>
              <a:rPr lang="ro-RO" sz="1600" i="1" baseline="-25000" dirty="0"/>
              <a:t>1</a:t>
            </a:r>
            <a:r>
              <a:rPr lang="ro-RO" sz="1600" i="1" dirty="0"/>
              <a:t> plus trei luni sau șapte zile apare la vest/est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61354" y="5229761"/>
            <a:ext cx="794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70C0"/>
                </a:solidFill>
              </a:rPr>
              <a:t>Babilonienii au descoperit că Venus de seara e același astru cu Venus de dimineață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70C0"/>
                </a:solidFill>
              </a:rPr>
              <a:t>Akadienii nu știau acest lucru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70C0"/>
                </a:solidFill>
              </a:rPr>
              <a:t>Și poate au observa chiar și fazele ei:</a:t>
            </a:r>
          </a:p>
          <a:p>
            <a:r>
              <a:rPr lang="ro-RO" sz="1600" i="1" dirty="0"/>
              <a:t>Atunci când </a:t>
            </a:r>
            <a:r>
              <a:rPr lang="ro-RO" sz="1600" i="1" u="sng" dirty="0"/>
              <a:t>Ishtar</a:t>
            </a:r>
            <a:r>
              <a:rPr lang="ro-RO" sz="1600" i="1" dirty="0"/>
              <a:t> aflată la ultimul pătrar se apropie de o stea, țara va cunoaște abundență. Când aflată la primul pătrar se apropie de o stea, va fi rău pentru țară.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4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Astronomia la babilonieni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sz="2400" dirty="0"/>
              <a:t>750 î.Hr. babilonienii puteau </a:t>
            </a:r>
            <a:r>
              <a:rPr lang="ro-RO" sz="2400" b="1" dirty="0"/>
              <a:t>prezice</a:t>
            </a:r>
            <a:r>
              <a:rPr lang="ro-RO" sz="2400" dirty="0"/>
              <a:t> mişcările Soarelui, ale Lunii şi ale planetelor</a:t>
            </a:r>
          </a:p>
          <a:p>
            <a:r>
              <a:rPr lang="ro-RO" sz="2400" dirty="0"/>
              <a:t>Assurbanipal (668-626 î.Hr.) </a:t>
            </a:r>
          </a:p>
          <a:p>
            <a:pPr lvl="1"/>
            <a:r>
              <a:rPr lang="ro-RO" sz="2000" dirty="0"/>
              <a:t>Relatare a lui </a:t>
            </a:r>
            <a:r>
              <a:rPr lang="ro-RO" sz="2000" b="1" dirty="0"/>
              <a:t>Nabu-shum-iddin </a:t>
            </a:r>
            <a:r>
              <a:rPr lang="ro-RO" sz="2000" dirty="0"/>
              <a:t>mare astronom de la Niniveh</a:t>
            </a:r>
          </a:p>
          <a:p>
            <a:pPr marL="0" indent="0">
              <a:buNone/>
            </a:pPr>
            <a:endParaRPr lang="ro-RO" sz="2400" i="1" dirty="0"/>
          </a:p>
          <a:p>
            <a:pPr marL="0" indent="0">
              <a:buNone/>
            </a:pPr>
            <a:r>
              <a:rPr lang="ro-RO" sz="2400" i="1" dirty="0"/>
              <a:t>Fie ca Nabu și Marduk să fie binevoitori cu directorul acestor observații, stăpânul meu. În a 15-a zi am observat </a:t>
            </a:r>
            <a:r>
              <a:rPr lang="ro-RO" sz="2400" i="1" u="sng" dirty="0"/>
              <a:t>nodul Lunii</a:t>
            </a:r>
            <a:r>
              <a:rPr lang="ro-RO" sz="2400" i="1" dirty="0"/>
              <a:t> și </a:t>
            </a:r>
            <a:r>
              <a:rPr lang="ro-RO" sz="2400" i="1" u="sng" dirty="0"/>
              <a:t>Luna</a:t>
            </a:r>
            <a:r>
              <a:rPr lang="ro-RO" sz="2400" i="1" dirty="0"/>
              <a:t> a fost </a:t>
            </a:r>
            <a:r>
              <a:rPr lang="ro-RO" sz="2400" i="1" u="sng" dirty="0"/>
              <a:t>eclipsată</a:t>
            </a:r>
          </a:p>
          <a:p>
            <a:pPr marL="0" indent="0">
              <a:buNone/>
            </a:pPr>
            <a:endParaRPr lang="ro-RO" sz="2400" i="1" dirty="0"/>
          </a:p>
          <a:p>
            <a:pPr marL="0" indent="0">
              <a:buNone/>
            </a:pPr>
            <a:r>
              <a:rPr lang="ro-RO" sz="2400" dirty="0"/>
              <a:t>Nodul Lunii e locul unde orbita ei intersectează ecliptica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5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Astronomia la greci vs. la babilonieni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761067"/>
            <a:ext cx="7772400" cy="4487332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/>
              <a:t>Babilonienii</a:t>
            </a:r>
          </a:p>
          <a:p>
            <a:pPr lvl="1"/>
            <a:r>
              <a:rPr lang="ro-RO" dirty="0"/>
              <a:t>Abordare religios-astrologică </a:t>
            </a:r>
            <a:r>
              <a:rPr lang="ro-RO" b="1" dirty="0"/>
              <a:t>bazată</a:t>
            </a:r>
            <a:r>
              <a:rPr lang="ro-RO" dirty="0"/>
              <a:t> mai mult pe </a:t>
            </a:r>
            <a:r>
              <a:rPr lang="ro-RO" b="1" dirty="0"/>
              <a:t>predicții</a:t>
            </a:r>
            <a:r>
              <a:rPr lang="ro-RO" dirty="0"/>
              <a:t> decât pe înțelegerea fenomenelor </a:t>
            </a:r>
          </a:p>
          <a:p>
            <a:pPr lvl="1"/>
            <a:r>
              <a:rPr lang="ro-RO" dirty="0"/>
              <a:t>Astronomia a fost umbrită șimarginalizată în detrimentul celoi grecești, considerată ca marcând începutul științei</a:t>
            </a:r>
          </a:p>
          <a:p>
            <a:r>
              <a:rPr lang="ro-RO" b="1" dirty="0"/>
              <a:t>Grecii</a:t>
            </a:r>
          </a:p>
          <a:p>
            <a:pPr lvl="1"/>
            <a:r>
              <a:rPr lang="ro-RO" dirty="0"/>
              <a:t>Inițial o înterpretare mitologică aranjamentelor și evenimentelor cosmice</a:t>
            </a:r>
          </a:p>
          <a:p>
            <a:pPr lvl="1"/>
            <a:r>
              <a:rPr lang="ro-RO" dirty="0"/>
              <a:t>Apoi, au oferit </a:t>
            </a:r>
            <a:r>
              <a:rPr lang="ro-RO" b="1" dirty="0"/>
              <a:t>explicații</a:t>
            </a:r>
            <a:r>
              <a:rPr lang="ro-RO" dirty="0"/>
              <a:t> </a:t>
            </a:r>
            <a:r>
              <a:rPr lang="ro-RO" b="1" dirty="0"/>
              <a:t>filozofice</a:t>
            </a:r>
            <a:r>
              <a:rPr lang="ro-RO" dirty="0"/>
              <a:t> și </a:t>
            </a:r>
            <a:r>
              <a:rPr lang="ro-RO" b="1" dirty="0"/>
              <a:t>matematice</a:t>
            </a:r>
            <a:r>
              <a:rPr lang="ro-RO" dirty="0"/>
              <a:t> mișcărilor cerești</a:t>
            </a:r>
          </a:p>
          <a:p>
            <a:pPr lvl="2"/>
            <a:r>
              <a:rPr lang="ro-RO" dirty="0"/>
              <a:t>Anaximander din Milet (550 î.Hr.) obiectele cerești sunt roți de foc</a:t>
            </a:r>
          </a:p>
          <a:p>
            <a:pPr lvl="2"/>
            <a:r>
              <a:rPr lang="ro-RO" dirty="0"/>
              <a:t>Empedocles din Acragas (sec 5 î.Hr.) stele și planete fixate pe  o sferă</a:t>
            </a:r>
          </a:p>
          <a:p>
            <a:pPr lvl="2"/>
            <a:r>
              <a:rPr lang="ro-RO" dirty="0"/>
              <a:t>Aristotel (384-322 î.Hr) lucrarea </a:t>
            </a:r>
            <a:r>
              <a:rPr lang="ro-RO" i="1" dirty="0"/>
              <a:t>De caelo</a:t>
            </a:r>
            <a:r>
              <a:rPr lang="ro-RO" dirty="0"/>
              <a:t> a influențat astronomia pentru următoarele 20 de secole</a:t>
            </a:r>
          </a:p>
          <a:p>
            <a:pPr lvl="2"/>
            <a:r>
              <a:rPr lang="ro-RO" dirty="0"/>
              <a:t>Aristarchus din Samos (310 – 230 î.Hr.) a estimat distanțele până la Lună și Soare</a:t>
            </a:r>
          </a:p>
          <a:p>
            <a:pPr lvl="2"/>
            <a:r>
              <a:rPr lang="ro-RO" dirty="0"/>
              <a:t>Eratostene (225 î.Hr.) a estimat folosind umbra la solstiții și un puț adânc diametrul Pământului</a:t>
            </a:r>
          </a:p>
          <a:p>
            <a:pPr lvl="2"/>
            <a:r>
              <a:rPr lang="ro-RO" dirty="0"/>
              <a:t>Ptolemeu (140 d.Hr. ) modelul geocentric în lucrarea </a:t>
            </a:r>
            <a:r>
              <a:rPr lang="ro-RO" i="1" dirty="0"/>
              <a:t>Almagest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Eratostene și circumferința Pământului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20000"/>
          </a:bodyPr>
          <a:lstStyle/>
          <a:p>
            <a:r>
              <a:rPr lang="ro-RO" dirty="0"/>
              <a:t>La Syene (Asuan Egipt) la solstițiul de vară Soarele nu lasă umbre</a:t>
            </a:r>
          </a:p>
          <a:p>
            <a:r>
              <a:rPr lang="ro-RO" dirty="0"/>
              <a:t>Acesta a măsurat lungimea umbrei la Alexandria (Egipt)</a:t>
            </a:r>
          </a:p>
          <a:p>
            <a:r>
              <a:rPr lang="ro-RO" dirty="0"/>
              <a:t>Calculând unghiul A (tan(A) = lungimea gnomonului/lungimea umbrei) și cunoscând distanța dintre orașe el a putut calcula circumferința Pământului ca fiind 45.062-46.671 km (250.000 stadii)</a:t>
            </a:r>
          </a:p>
          <a:p>
            <a:r>
              <a:rPr lang="ro-RO" dirty="0"/>
              <a:t>În realitate circumferința Pământului este de 40.075,16 km</a:t>
            </a:r>
          </a:p>
          <a:p>
            <a:endParaRPr lang="ro-RO" dirty="0"/>
          </a:p>
          <a:p>
            <a:r>
              <a:rPr lang="ro-RO" dirty="0"/>
              <a:t>Motivele erorii:</a:t>
            </a:r>
          </a:p>
          <a:p>
            <a:pPr lvl="1"/>
            <a:r>
              <a:rPr lang="ro-RO" dirty="0"/>
              <a:t>Pământul nu e cerc perfect</a:t>
            </a:r>
          </a:p>
          <a:p>
            <a:pPr lvl="1"/>
            <a:r>
              <a:rPr lang="ro-RO" dirty="0"/>
              <a:t>Alexandria și Syene nu se află pe același meridian</a:t>
            </a:r>
          </a:p>
          <a:p>
            <a:pPr lvl="1"/>
            <a:r>
              <a:rPr lang="ro-RO" dirty="0"/>
              <a:t>Distanța dintre cele două orașe nu este cea știută de Eratostene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13</a:t>
            </a:fld>
            <a:endParaRPr lang="en-US"/>
          </a:p>
        </p:txBody>
      </p:sp>
      <p:pic>
        <p:nvPicPr>
          <p:cNvPr id="6146" name="Picture 2" descr="http://www.eg.bucknell.edu/physics/astronomy/astr101/specials/eratosthen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5830"/>
            <a:ext cx="4289612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3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Epiciclii lui Aristotel și modelul geocentric al lui Ptolemeu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267200" cy="4525963"/>
          </a:xfrm>
        </p:spPr>
        <p:txBody>
          <a:bodyPr>
            <a:normAutofit/>
          </a:bodyPr>
          <a:lstStyle/>
          <a:p>
            <a:r>
              <a:rPr lang="ro-RO" sz="1600" dirty="0"/>
              <a:t>Pentru a explica mișcarea retrogradă a corpurilor cerești Aristotel a introduc noțiunea de </a:t>
            </a:r>
            <a:r>
              <a:rPr lang="ro-RO" sz="1600" b="1" dirty="0"/>
              <a:t>epiciclu</a:t>
            </a:r>
          </a:p>
          <a:p>
            <a:pPr lvl="1"/>
            <a:r>
              <a:rPr lang="ro-RO" sz="1200" dirty="0"/>
              <a:t>Pentru a explica mișcarea retrogradă a unei planete exterioare (Marte, Jupiter, Saturn) la opoziție</a:t>
            </a:r>
          </a:p>
          <a:p>
            <a:pPr lvl="1"/>
            <a:r>
              <a:rPr lang="ro-RO" sz="1200" dirty="0"/>
              <a:t>Și planetele inferioare (Mercur, Venus) suferă de această mișcare retrogradă când se află la elongația maximă</a:t>
            </a:r>
          </a:p>
          <a:p>
            <a:r>
              <a:rPr lang="ro-RO" sz="1600" b="1" dirty="0"/>
              <a:t>Ptolemeu </a:t>
            </a:r>
            <a:r>
              <a:rPr lang="ro-RO" sz="1600" dirty="0"/>
              <a:t>a mers mai departe și a mutat puțin Pământul din centru în locul numit excentrică pentru a prezice mai bine mișcarea corpurilor cerești</a:t>
            </a:r>
          </a:p>
          <a:p>
            <a:r>
              <a:rPr lang="ro-RO" sz="1600" dirty="0"/>
              <a:t>Aceste modele s-au </a:t>
            </a:r>
            <a:r>
              <a:rPr lang="ro-RO" sz="1600" b="1" dirty="0"/>
              <a:t>bazat</a:t>
            </a:r>
            <a:r>
              <a:rPr lang="ro-RO" sz="1600" dirty="0"/>
              <a:t> pe </a:t>
            </a:r>
            <a:r>
              <a:rPr lang="ro-RO" sz="1600" b="1" dirty="0"/>
              <a:t>observațiile</a:t>
            </a:r>
            <a:r>
              <a:rPr lang="ro-RO" sz="1600" dirty="0"/>
              <a:t> </a:t>
            </a:r>
            <a:r>
              <a:rPr lang="ro-RO" sz="1600" b="1" dirty="0"/>
              <a:t>babilonienilor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14</a:t>
            </a:fld>
            <a:endParaRPr lang="en-US"/>
          </a:p>
        </p:txBody>
      </p:sp>
      <p:pic>
        <p:nvPicPr>
          <p:cNvPr id="7170" name="Picture 2" descr="http://www2.astro.psu.edu/users/rbc/a1/lec4_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375427"/>
            <a:ext cx="37528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6400800"/>
            <a:ext cx="4463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/>
              <a:t>Sursa imagini: </a:t>
            </a:r>
            <a:r>
              <a:rPr lang="ro-RO" sz="1200" dirty="0">
                <a:hlinkClick r:id="rId3"/>
              </a:rPr>
              <a:t>http://www2.astro.psu.edu/users/rbc/a1/lec4n.html</a:t>
            </a:r>
            <a:r>
              <a:rPr lang="ro-RO" sz="1200" dirty="0"/>
              <a:t> </a:t>
            </a:r>
            <a:endParaRPr lang="en-US" sz="1200" dirty="0"/>
          </a:p>
        </p:txBody>
      </p:sp>
      <p:pic>
        <p:nvPicPr>
          <p:cNvPr id="7172" name="Picture 4" descr="http://www2.astro.psu.edu/users/rbc/a1/lec4_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04" y="4387652"/>
            <a:ext cx="2352296" cy="21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9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Semn</a:t>
            </a:r>
            <a:r>
              <a:rPr lang="ro-RO" dirty="0"/>
              <a:t> și simbol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ro-RO" sz="1800" dirty="0"/>
              <a:t>Înainte de apariția scrisului, omul s-a folosit de </a:t>
            </a:r>
            <a:r>
              <a:rPr lang="ro-RO" sz="1800" b="1" dirty="0"/>
              <a:t>semne</a:t>
            </a:r>
            <a:r>
              <a:rPr lang="ro-RO" sz="1800" dirty="0"/>
              <a:t> pentru a reprezenta lumea din jurul lui</a:t>
            </a:r>
          </a:p>
          <a:p>
            <a:r>
              <a:rPr lang="ro-RO" sz="1800" dirty="0"/>
              <a:t>Aceste semne au devenit ulterior </a:t>
            </a:r>
            <a:r>
              <a:rPr lang="ro-RO" sz="1800" b="1" dirty="0"/>
              <a:t>simboluri</a:t>
            </a:r>
          </a:p>
          <a:p>
            <a:endParaRPr lang="ro-RO" sz="1800" b="1" dirty="0"/>
          </a:p>
          <a:p>
            <a:pPr marL="0" indent="0">
              <a:buNone/>
            </a:pPr>
            <a:r>
              <a:rPr lang="ro-RO" sz="2400" b="1" dirty="0"/>
              <a:t>Semnul</a:t>
            </a:r>
            <a:endParaRPr lang="ro-RO" sz="1800" dirty="0"/>
          </a:p>
          <a:p>
            <a:pPr lvl="1"/>
            <a:r>
              <a:rPr lang="ro-RO" sz="1800" dirty="0"/>
              <a:t>Obiect ce exprimă altceva decât propria substanță fizică</a:t>
            </a:r>
          </a:p>
          <a:p>
            <a:pPr marL="0" indent="0">
              <a:buNone/>
            </a:pPr>
            <a:r>
              <a:rPr lang="ro-RO" sz="2400" b="1" dirty="0"/>
              <a:t>Simbolul</a:t>
            </a:r>
          </a:p>
          <a:p>
            <a:pPr lvl="1"/>
            <a:r>
              <a:rPr lang="ro-RO" sz="1800" dirty="0"/>
              <a:t>Exprimă un concept</a:t>
            </a:r>
          </a:p>
          <a:p>
            <a:pPr lvl="1"/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Semn care reprezintă, în mod convențional sau prin analogie, un obiect, o noțiune, o idee</a:t>
            </a:r>
            <a:endParaRPr lang="ro-R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trips1\Eastern-Sierra-Nevada-Petroglyphs-2015\DSC_0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8" y="4249691"/>
            <a:ext cx="3640089" cy="24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Simbolur</a:t>
            </a:r>
            <a:r>
              <a:rPr lang="ro-RO" dirty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090"/>
            <a:ext cx="7772400" cy="251460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/>
              <a:t>Crucea</a:t>
            </a:r>
            <a:endParaRPr lang="en-US" sz="2400" dirty="0"/>
          </a:p>
          <a:p>
            <a:pPr lvl="1"/>
            <a:r>
              <a:rPr lang="ro-RO" sz="2000" dirty="0"/>
              <a:t>Direcțiile cardinale sau cele patru anotimpuri</a:t>
            </a:r>
          </a:p>
          <a:p>
            <a:r>
              <a:rPr lang="ro-RO" sz="2400" dirty="0"/>
              <a:t>Linia în zigzag (la amerindieni)</a:t>
            </a:r>
          </a:p>
          <a:p>
            <a:pPr lvl="1"/>
            <a:r>
              <a:rPr lang="ro-RO" sz="2000" dirty="0"/>
              <a:t>Apa</a:t>
            </a:r>
          </a:p>
          <a:p>
            <a:r>
              <a:rPr lang="ro-RO" sz="2400" dirty="0"/>
              <a:t>Țestoasa (la amerindieni)</a:t>
            </a:r>
          </a:p>
          <a:p>
            <a:pPr lvl="1"/>
            <a:r>
              <a:rPr lang="ro-RO" sz="2000" dirty="0"/>
              <a:t>Apa, viața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C:\Users\user\Desktop\trips1\Az-Ca-border-2014\DSC_0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98" y="2381165"/>
            <a:ext cx="3640089" cy="24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trips1\Eastern-Sierra-Nevada-Petroglyphs-2015\DSC_0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94" y="4792133"/>
            <a:ext cx="2949807" cy="19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7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estepti.ro/wp-content/uploads/2012/06/Cerc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49" y="6127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Cercul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79986"/>
            <a:ext cx="4724400" cy="5611368"/>
          </a:xfrm>
        </p:spPr>
        <p:txBody>
          <a:bodyPr>
            <a:normAutofit/>
          </a:bodyPr>
          <a:lstStyle/>
          <a:p>
            <a:r>
              <a:rPr lang="ro-RO" sz="1800" dirty="0"/>
              <a:t>Dincolo de semn, </a:t>
            </a:r>
            <a:r>
              <a:rPr lang="ro-RO" sz="1800" b="1" dirty="0"/>
              <a:t>cercul</a:t>
            </a:r>
            <a:r>
              <a:rPr lang="ro-RO" sz="1800" dirty="0"/>
              <a:t> simbolizează finitul și infinitul, repetiția, cosmosul, Soarele (cercul cu punct in centru) și Luna (cercul gol)</a:t>
            </a:r>
          </a:p>
          <a:p>
            <a:r>
              <a:rPr lang="ro-RO" sz="1800" b="1" dirty="0"/>
              <a:t>Cercurile concentrice </a:t>
            </a:r>
            <a:r>
              <a:rPr lang="ro-RO" sz="1800" dirty="0"/>
              <a:t>simbolizează diversele nivele ale lumii, ale Universului</a:t>
            </a:r>
          </a:p>
          <a:p>
            <a:r>
              <a:rPr lang="ro-RO" sz="1800" b="1" dirty="0"/>
              <a:t>Cercul tăiat în patru </a:t>
            </a:r>
            <a:r>
              <a:rPr lang="ro-RO" sz="1800" dirty="0"/>
              <a:t>simbolizează punctele cardinale, cele patru direcții ale lumii</a:t>
            </a:r>
          </a:p>
          <a:p>
            <a:r>
              <a:rPr lang="ro-RO" sz="1800" b="1" dirty="0"/>
              <a:t>Cercul cu raze radiante </a:t>
            </a:r>
            <a:r>
              <a:rPr lang="ro-RO" sz="1800" dirty="0"/>
              <a:t>simbolizează Soarele</a:t>
            </a:r>
            <a:endParaRPr lang="ro-RO" sz="1400" dirty="0"/>
          </a:p>
          <a:p>
            <a:r>
              <a:rPr lang="ro-RO" sz="1800" dirty="0"/>
              <a:t>Sanctuarele antice au forme circulare (henge-urile) ele fiind un loc de meditație, de conectare a omului cu Universul. </a:t>
            </a:r>
          </a:p>
          <a:p>
            <a:pPr lvl="1"/>
            <a:r>
              <a:rPr lang="ro-RO" sz="1600" dirty="0"/>
              <a:t>Nu e deloc întâmplătoare această formă a lor având în vedere ciclicitatea mișcării corpurilor cerești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utoShape 2" descr="Image result for spir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pirala"/>
          <p:cNvSpPr>
            <a:spLocks noChangeAspect="1" noChangeArrowheads="1"/>
          </p:cNvSpPr>
          <p:nvPr/>
        </p:nvSpPr>
        <p:spPr bwMode="auto">
          <a:xfrm>
            <a:off x="155575" y="-1554163"/>
            <a:ext cx="3619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pirala"/>
          <p:cNvSpPr>
            <a:spLocks noChangeAspect="1" noChangeArrowheads="1"/>
          </p:cNvSpPr>
          <p:nvPr/>
        </p:nvSpPr>
        <p:spPr bwMode="auto">
          <a:xfrm>
            <a:off x="307975" y="-1401763"/>
            <a:ext cx="3619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user\Desktop\trips1\Wyoming-Montana-2015\DSC_0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170684"/>
            <a:ext cx="3755136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 de cercuri pe glob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9" descr="C:\Users\user\Desktop\trips1\Las-Vegas-Death-Valley-2013\DSC_0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74" y="2507768"/>
            <a:ext cx="3101530" cy="20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user\Desktop\trips1\Petroglyphs-NM-2014\DSC_0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1" y="4096323"/>
            <a:ext cx="3755136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user\Desktop\trips1\Az-Ca-border-2014\DSC_0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05" y="4213274"/>
            <a:ext cx="3602736" cy="23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trips1\megaliti-ro\DSC_07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8" y="1854688"/>
            <a:ext cx="2537460" cy="168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30" y="258498"/>
            <a:ext cx="2791982" cy="194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user\Desktop\trips1\Eastern-Sierra-Nevada-Petroglyphs-2015\DSC_08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76134"/>
            <a:ext cx="2609574" cy="172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3548999"/>
            <a:ext cx="1688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Gura Haitii, România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4130" y="2200842"/>
            <a:ext cx="1544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Valcamonica, Italia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3755025"/>
            <a:ext cx="705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SV SUA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șier:Spirala lui Arhimede cover 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329024"/>
            <a:ext cx="1724025" cy="17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Spirala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7453"/>
            <a:ext cx="4868545" cy="5450946"/>
          </a:xfrm>
        </p:spPr>
        <p:txBody>
          <a:bodyPr>
            <a:normAutofit/>
          </a:bodyPr>
          <a:lstStyle/>
          <a:p>
            <a:r>
              <a:rPr lang="ro-RO" sz="1800" dirty="0"/>
              <a:t>Asemenea cercului, spirala simbolizează </a:t>
            </a:r>
            <a:r>
              <a:rPr lang="ro-RO" sz="1800" b="1" dirty="0"/>
              <a:t>infinitul</a:t>
            </a:r>
            <a:r>
              <a:rPr lang="ro-RO" sz="1800" dirty="0"/>
              <a:t>, dar nu acela fix, neschimbat, ci cel </a:t>
            </a:r>
            <a:r>
              <a:rPr lang="ro-RO" sz="1800" b="1" dirty="0"/>
              <a:t>dinamic</a:t>
            </a:r>
            <a:r>
              <a:rPr lang="ro-RO" sz="1800" dirty="0"/>
              <a:t>, </a:t>
            </a:r>
            <a:r>
              <a:rPr lang="ro-RO" sz="1800" b="1" dirty="0"/>
              <a:t>schimbător</a:t>
            </a:r>
            <a:r>
              <a:rPr lang="ro-RO" sz="1800" dirty="0"/>
              <a:t>. </a:t>
            </a:r>
          </a:p>
          <a:p>
            <a:pPr lvl="1"/>
            <a:r>
              <a:rPr lang="ro-RO" sz="1400" dirty="0"/>
              <a:t>Universul se transformă, pe cer apar și dispar comete, stele misterioase (supernove)</a:t>
            </a:r>
          </a:p>
          <a:p>
            <a:r>
              <a:rPr lang="ro-RO" sz="1800" dirty="0"/>
              <a:t>La celți simboliza în funcție de orientare </a:t>
            </a:r>
            <a:r>
              <a:rPr lang="ro-RO" sz="1800" b="1" dirty="0"/>
              <a:t>solstițiul de iarnă </a:t>
            </a:r>
            <a:r>
              <a:rPr lang="ro-RO" sz="1800" dirty="0"/>
              <a:t>(sensul acelor de ceasornic) sau de </a:t>
            </a:r>
            <a:r>
              <a:rPr lang="ro-RO" sz="1800" b="1" dirty="0"/>
              <a:t>vară</a:t>
            </a:r>
            <a:r>
              <a:rPr lang="ro-RO" sz="1800" dirty="0"/>
              <a:t> (sensul opus acelor de ceasornic)</a:t>
            </a:r>
          </a:p>
          <a:p>
            <a:r>
              <a:rPr lang="ro-RO" sz="1800" dirty="0"/>
              <a:t>La Newgrange a fost atribuită </a:t>
            </a:r>
            <a:r>
              <a:rPr lang="ro-RO" sz="1800" b="1" dirty="0"/>
              <a:t>cultului</a:t>
            </a:r>
            <a:r>
              <a:rPr lang="ro-RO" sz="1800" dirty="0"/>
              <a:t> </a:t>
            </a:r>
            <a:r>
              <a:rPr lang="ro-RO" sz="1800" b="1" dirty="0"/>
              <a:t>fertilității</a:t>
            </a:r>
            <a:r>
              <a:rPr lang="ro-RO" sz="1800" dirty="0"/>
              <a:t> simbolizând ciclul vieții</a:t>
            </a:r>
          </a:p>
          <a:p>
            <a:r>
              <a:rPr lang="ro-RO" sz="1800" dirty="0"/>
              <a:t>Amerindienii au folosit-o pentru a marca </a:t>
            </a:r>
            <a:r>
              <a:rPr lang="ro-RO" sz="1800" b="1" dirty="0"/>
              <a:t>momente</a:t>
            </a:r>
            <a:r>
              <a:rPr lang="ro-RO" sz="1800" dirty="0"/>
              <a:t> </a:t>
            </a:r>
            <a:r>
              <a:rPr lang="ro-RO" sz="1800" b="1" dirty="0"/>
              <a:t>astronomice</a:t>
            </a:r>
            <a:r>
              <a:rPr lang="ro-RO" sz="1800" dirty="0"/>
              <a:t> importante</a:t>
            </a:r>
          </a:p>
          <a:p>
            <a:r>
              <a:rPr lang="ro-RO" dirty="0"/>
              <a:t>În Spania preistorică era atribuită cerbului, regele pădurii din zona temperată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C:\Users\user\Desktop\istoria-astro2\fajada-butt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45" y="2382005"/>
            <a:ext cx="3810000" cy="286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user\Desktop\trips1\Petroglyphs-NM-2014\DSC_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6801"/>
            <a:ext cx="2428097" cy="16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0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 de spirale pe glob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C:\Users\user\Desktop\trips1\100D5100\DSC_11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" y="1792040"/>
            <a:ext cx="3276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ser\Desktop\istoria-astro2\imagini\full size\full size\COL\DSC_0771f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24" y="79739"/>
            <a:ext cx="2590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istoria-astro2\imagini\full size\full size\AB\group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" y="4314606"/>
            <a:ext cx="1483360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esktop\istoria-astro2\imagini\full size\full size\AB\DSC_06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72" y="5231054"/>
            <a:ext cx="2144395" cy="143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Desktop\istoria-astro2\imagini\full size\full size\AB\DSC_0042co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24" y="2063440"/>
            <a:ext cx="2341245" cy="155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user\Desktop\trips1\unsorted\100D5100\DSC_096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01" y="4438577"/>
            <a:ext cx="3425190" cy="22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trips1\italy-aug-2016\DSC_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90" y="1523325"/>
            <a:ext cx="2895600" cy="19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380" y="3881076"/>
            <a:ext cx="1610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Newgrange, Irlanda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941" y="3449195"/>
            <a:ext cx="1544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Valcamonica, Italia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8639" y="1792040"/>
            <a:ext cx="18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Camp Celtique, Franța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8639" y="3603083"/>
            <a:ext cx="209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Blythe Intaglios, California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518" y="6387881"/>
            <a:ext cx="1221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Mayași, Mexic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941" y="4191813"/>
            <a:ext cx="172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Serpent Mount, Ohio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6240" y="6607786"/>
            <a:ext cx="136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Pueblos, SV SUA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11" y="3829726"/>
            <a:ext cx="2356109" cy="15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17350" y="5342860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Armenia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20" y="308801"/>
            <a:ext cx="3850640" cy="1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Taurul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953000" cy="5697600"/>
          </a:xfrm>
        </p:spPr>
        <p:txBody>
          <a:bodyPr>
            <a:normAutofit/>
          </a:bodyPr>
          <a:lstStyle/>
          <a:p>
            <a:r>
              <a:rPr lang="ro-RO" sz="1600" b="1" dirty="0"/>
              <a:t>Simbol</a:t>
            </a:r>
            <a:r>
              <a:rPr lang="ro-RO" sz="1600" dirty="0"/>
              <a:t> al virilității, fertilității, al forței creatoare</a:t>
            </a:r>
          </a:p>
          <a:p>
            <a:r>
              <a:rPr lang="ro-RO" sz="1600" dirty="0"/>
              <a:t>Regăsit în </a:t>
            </a:r>
            <a:r>
              <a:rPr lang="ro-RO" sz="1600" b="1" dirty="0"/>
              <a:t>legendele</a:t>
            </a:r>
            <a:r>
              <a:rPr lang="ro-RO" sz="1600" dirty="0"/>
              <a:t> și </a:t>
            </a:r>
            <a:r>
              <a:rPr lang="ro-RO" sz="1600" b="1" dirty="0"/>
              <a:t>miturile</a:t>
            </a:r>
            <a:r>
              <a:rPr lang="ro-RO" sz="1600" dirty="0"/>
              <a:t> a numeroase popoare</a:t>
            </a:r>
          </a:p>
          <a:p>
            <a:pPr lvl="1"/>
            <a:r>
              <a:rPr lang="ro-RO" sz="1400" dirty="0"/>
              <a:t>Greci: Zeus</a:t>
            </a:r>
          </a:p>
          <a:p>
            <a:pPr lvl="1"/>
            <a:r>
              <a:rPr lang="ro-RO" sz="1400" dirty="0"/>
              <a:t>Minoani: minotaurul</a:t>
            </a:r>
          </a:p>
          <a:p>
            <a:pPr lvl="1"/>
            <a:r>
              <a:rPr lang="ro-RO" sz="1400" dirty="0"/>
              <a:t>Egipteni: Apis intermediarul dintre oameni și zeul creator</a:t>
            </a:r>
          </a:p>
          <a:p>
            <a:pPr lvl="1"/>
            <a:r>
              <a:rPr lang="ro-RO" sz="1400" dirty="0"/>
              <a:t>Sumerieni: Ghilgameș ucide Taurul Ceresc</a:t>
            </a:r>
          </a:p>
          <a:p>
            <a:pPr lvl="1"/>
            <a:r>
              <a:rPr lang="ro-RO" sz="1400" dirty="0"/>
              <a:t>Simbol lunar la mesopomieni (coarnele lui simbolizează secera Lunii)</a:t>
            </a:r>
          </a:p>
          <a:p>
            <a:pPr lvl="1"/>
            <a:r>
              <a:rPr lang="ro-RO" sz="1400" dirty="0"/>
              <a:t>Simbol solar în India</a:t>
            </a:r>
          </a:p>
          <a:p>
            <a:pPr lvl="1"/>
            <a:r>
              <a:rPr lang="ro-RO" sz="1400" dirty="0"/>
              <a:t>Bucranii regăsite în numeroase sanctuare neolitice (Parța)</a:t>
            </a:r>
          </a:p>
          <a:p>
            <a:r>
              <a:rPr lang="ro-RO" sz="1600" dirty="0"/>
              <a:t>Venerat încă din </a:t>
            </a:r>
            <a:r>
              <a:rPr lang="ro-RO" sz="1600" b="1" dirty="0"/>
              <a:t>preistorie</a:t>
            </a:r>
            <a:r>
              <a:rPr lang="ro-RO" sz="1600" dirty="0"/>
              <a:t> (peșterile de la Lascaux, Franța)</a:t>
            </a:r>
          </a:p>
          <a:p>
            <a:r>
              <a:rPr lang="ro-RO" sz="1600" dirty="0"/>
              <a:t>Constelația Taurului a marcat începutul anului în perioada de răsărit heliacal a acesteia (4000-1700 î.Hr.) fiind una dintre cele mai </a:t>
            </a:r>
            <a:r>
              <a:rPr lang="ro-RO" sz="1600" b="1" dirty="0"/>
              <a:t>vechi</a:t>
            </a:r>
            <a:r>
              <a:rPr lang="ro-RO" sz="1600" dirty="0"/>
              <a:t> </a:t>
            </a:r>
            <a:r>
              <a:rPr lang="ro-RO" sz="1600" b="1" dirty="0"/>
              <a:t>constelații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Image result for lascaux plei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92355"/>
            <a:ext cx="2590800" cy="19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trips1\Parta-2015\DSC_0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4178"/>
            <a:ext cx="3640089" cy="24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0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istoria-astro2\ilustratii\2 Conjuctia din 1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49" y="511250"/>
            <a:ext cx="3745551" cy="26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Primele scrieri astronomice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029200" cy="4525963"/>
          </a:xfrm>
        </p:spPr>
        <p:txBody>
          <a:bodyPr>
            <a:normAutofit/>
          </a:bodyPr>
          <a:lstStyle/>
          <a:p>
            <a:r>
              <a:rPr lang="ro-RO" sz="1600" dirty="0"/>
              <a:t>Începând cu prima scriere, </a:t>
            </a:r>
            <a:r>
              <a:rPr lang="ro-RO" sz="1600" b="1" dirty="0"/>
              <a:t>cuneiforma</a:t>
            </a:r>
            <a:r>
              <a:rPr lang="ro-RO" sz="1600" dirty="0"/>
              <a:t>, are loc o explozie de scrieri multe cu caracter astronomic</a:t>
            </a:r>
          </a:p>
          <a:p>
            <a:r>
              <a:rPr lang="ro-RO" sz="1600" dirty="0"/>
              <a:t>Fenomenul este  global și nu ține de existența unui alfabet</a:t>
            </a:r>
          </a:p>
          <a:p>
            <a:pPr lvl="1"/>
            <a:r>
              <a:rPr lang="ro-RO" sz="1200" dirty="0"/>
              <a:t>Strămoșii amerindienilor pictează începând cu acum 6000 de ani  în peșteri sau pe stânci expuse Soarelui imagini ce reprezentau viziunea lor asupra cosmosului. </a:t>
            </a:r>
          </a:p>
          <a:p>
            <a:pPr lvl="1"/>
            <a:r>
              <a:rPr lang="ro-RO" sz="1200" dirty="0"/>
              <a:t>În China, se înregistrează pe 28 februarie 2448 î.Hr.  O conjucție planetară între Mercur, Marte, Jupiter, și Saturn în constelația Berbecului</a:t>
            </a:r>
          </a:p>
          <a:p>
            <a:pPr lvl="1"/>
            <a:r>
              <a:rPr lang="ro-RO" sz="1200" dirty="0"/>
              <a:t>Tot în China, conjucția din 26 februarie 1952 î.Hr. e legată de începutul calendarului chinezesc. Aceasta a fost probabil observată și în Egipt în timpul lui Sesostris 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 descr="http://www.ancient.eu/uploads/images/display-93.jpg?v=14483553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06" y="5118863"/>
            <a:ext cx="2250638" cy="15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603140"/>
            <a:ext cx="335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/>
              <a:t>Sursa imagine: </a:t>
            </a:r>
            <a:r>
              <a:rPr lang="ro-RO" sz="1200" dirty="0">
                <a:hlinkClick r:id="rId4"/>
              </a:rPr>
              <a:t>http://www.ancient.eu/cuneiform/</a:t>
            </a:r>
            <a:r>
              <a:rPr lang="ro-RO" sz="1200" dirty="0"/>
              <a:t> </a:t>
            </a:r>
            <a:endParaRPr lang="en-US" sz="1200" dirty="0"/>
          </a:p>
        </p:txBody>
      </p:sp>
      <p:pic>
        <p:nvPicPr>
          <p:cNvPr id="7" name="Picture 6" descr="5 Conjunctie planetara in Sistemul Sola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49" y="3232467"/>
            <a:ext cx="3656965" cy="2574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270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">
  <a:themeElements>
    <a:clrScheme name="Celest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1257</Words>
  <Application>Microsoft Office PowerPoint</Application>
  <PresentationFormat>Expunere pe ecran (4:3)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Celest</vt:lpstr>
      <vt:lpstr>Astronomia în cultură</vt:lpstr>
      <vt:lpstr>Semn și simbol</vt:lpstr>
      <vt:lpstr>Simboluri</vt:lpstr>
      <vt:lpstr>Cercul</vt:lpstr>
      <vt:lpstr>Exemple de cercuri pe glob</vt:lpstr>
      <vt:lpstr>Spirala</vt:lpstr>
      <vt:lpstr>Exemple de spirale pe glob</vt:lpstr>
      <vt:lpstr>Taurul</vt:lpstr>
      <vt:lpstr>Primele scrieri astronomice</vt:lpstr>
      <vt:lpstr>Astronomia la babilonieni</vt:lpstr>
      <vt:lpstr>Astronomia la babilonieni (2)</vt:lpstr>
      <vt:lpstr>Astronomia la greci vs. la babilonieni</vt:lpstr>
      <vt:lpstr>Eratostene și circumferința Pământului</vt:lpstr>
      <vt:lpstr>Epiciclii lui Aristotel și modelul geocentric al lui Ptolemeu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Astronomia vizualului între necesitate și curiozitate</dc:title>
  <dc:creator>Marc Frincu</dc:creator>
  <cp:lastModifiedBy>Marc Frincu</cp:lastModifiedBy>
  <cp:revision>115</cp:revision>
  <dcterms:created xsi:type="dcterms:W3CDTF">2016-10-21T18:07:47Z</dcterms:created>
  <dcterms:modified xsi:type="dcterms:W3CDTF">2019-10-03T14:35:26Z</dcterms:modified>
</cp:coreProperties>
</file>