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88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D9A5-9710-4260-B2E1-910F8D5DEB5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1BA0-3027-410B-BB78-35FF984D2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49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9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83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94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510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114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52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74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41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009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83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02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140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14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809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436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48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0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frincu@e-uvt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elescop-expert.ro/sfaturi-pt-incepatori.html" TargetMode="External"/><Relationship Id="rId2" Type="http://schemas.openxmlformats.org/officeDocument/2006/relationships/hyperlink" Target="http://www.astrovest.ro/site/index.php/resurs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olighting.com/full-spectrum-lighting/" TargetMode="Externa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22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829761"/>
          </a:xfrm>
        </p:spPr>
        <p:txBody>
          <a:bodyPr/>
          <a:lstStyle/>
          <a:p>
            <a:r>
              <a:rPr lang="en-US" dirty="0" err="1"/>
              <a:t>Astronomia</a:t>
            </a:r>
            <a:r>
              <a:rPr lang="en-US" dirty="0"/>
              <a:t> </a:t>
            </a:r>
            <a:r>
              <a:rPr lang="ro-RO" dirty="0"/>
              <a:t>în cultură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514600"/>
            <a:ext cx="6400800" cy="22860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3300" dirty="0" err="1">
                <a:solidFill>
                  <a:srgbClr val="0070C0"/>
                </a:solidFill>
              </a:rPr>
              <a:t>Instrumente</a:t>
            </a:r>
            <a:r>
              <a:rPr lang="en-US" sz="3300" dirty="0">
                <a:solidFill>
                  <a:srgbClr val="0070C0"/>
                </a:solidFill>
              </a:rPr>
              <a:t> </a:t>
            </a:r>
            <a:r>
              <a:rPr lang="en-US" sz="3300" dirty="0" err="1">
                <a:solidFill>
                  <a:srgbClr val="0070C0"/>
                </a:solidFill>
              </a:rPr>
              <a:t>astronomice</a:t>
            </a:r>
            <a:endParaRPr lang="en-US" sz="3300" dirty="0">
              <a:solidFill>
                <a:srgbClr val="0070C0"/>
              </a:solidFill>
            </a:endParaRPr>
          </a:p>
          <a:p>
            <a:pPr algn="ctr"/>
            <a:r>
              <a:rPr lang="ro-RO" sz="3300" dirty="0">
                <a:solidFill>
                  <a:srgbClr val="0070C0"/>
                </a:solidFill>
              </a:rPr>
              <a:t>d</a:t>
            </a:r>
            <a:r>
              <a:rPr lang="en-US" sz="3300" dirty="0">
                <a:solidFill>
                  <a:srgbClr val="0070C0"/>
                </a:solidFill>
              </a:rPr>
              <a:t>in </a:t>
            </a:r>
            <a:r>
              <a:rPr lang="en-US" sz="3300" dirty="0" err="1">
                <a:solidFill>
                  <a:srgbClr val="0070C0"/>
                </a:solidFill>
              </a:rPr>
              <a:t>neolitic</a:t>
            </a:r>
            <a:r>
              <a:rPr lang="en-US" sz="3300" dirty="0">
                <a:solidFill>
                  <a:srgbClr val="0070C0"/>
                </a:solidFill>
              </a:rPr>
              <a:t> </a:t>
            </a:r>
            <a:r>
              <a:rPr lang="ro-RO" sz="3300" dirty="0">
                <a:solidFill>
                  <a:srgbClr val="0070C0"/>
                </a:solidFill>
              </a:rPr>
              <a:t>și până în prezent</a:t>
            </a:r>
          </a:p>
          <a:p>
            <a:endParaRPr lang="ro-RO" dirty="0"/>
          </a:p>
          <a:p>
            <a:pPr algn="r"/>
            <a:r>
              <a:rPr lang="ro-RO" sz="1800" dirty="0"/>
              <a:t>Conf. Dr. </a:t>
            </a:r>
            <a:r>
              <a:rPr lang="ro-RO" sz="1800" b="1" dirty="0"/>
              <a:t>Marc Eduard FRÎNCU</a:t>
            </a:r>
          </a:p>
          <a:p>
            <a:pPr algn="r"/>
            <a:r>
              <a:rPr lang="ro-RO" sz="1800" dirty="0"/>
              <a:t>Facultatea de Matematică și Informatică</a:t>
            </a:r>
          </a:p>
          <a:p>
            <a:pPr algn="r"/>
            <a:r>
              <a:rPr lang="ro-RO" sz="1800" dirty="0"/>
              <a:t>Departamentul de Informatică</a:t>
            </a:r>
          </a:p>
          <a:p>
            <a:pPr algn="r"/>
            <a:r>
              <a:rPr lang="ro-RO" sz="1800" dirty="0"/>
              <a:t>Universitatea de Vest Timișoara</a:t>
            </a:r>
          </a:p>
          <a:p>
            <a:pPr algn="r"/>
            <a:r>
              <a:rPr lang="ro-RO" sz="1800" dirty="0"/>
              <a:t>Email: </a:t>
            </a:r>
            <a:r>
              <a:rPr lang="ro-RO" sz="1800" dirty="0">
                <a:hlinkClick r:id="rId2"/>
              </a:rPr>
              <a:t>marc.frincu@e-uvt.ro</a:t>
            </a:r>
            <a:r>
              <a:rPr lang="ro-RO" sz="1800" dirty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Cercurile de piatră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26" y="1643872"/>
            <a:ext cx="4947058" cy="2262981"/>
          </a:xfrm>
        </p:spPr>
        <p:txBody>
          <a:bodyPr>
            <a:normAutofit/>
          </a:bodyPr>
          <a:lstStyle/>
          <a:p>
            <a:r>
              <a:rPr lang="ro-RO" sz="2000" dirty="0"/>
              <a:t>Formațiuni </a:t>
            </a:r>
            <a:r>
              <a:rPr lang="ro-RO" sz="2000" b="1" dirty="0"/>
              <a:t>circulare</a:t>
            </a:r>
            <a:r>
              <a:rPr lang="ro-RO" sz="2000" dirty="0"/>
              <a:t> formate din </a:t>
            </a:r>
            <a:r>
              <a:rPr lang="ro-RO" sz="2000" b="1" dirty="0"/>
              <a:t>monoliți</a:t>
            </a:r>
          </a:p>
          <a:p>
            <a:r>
              <a:rPr lang="ro-RO" sz="2000" dirty="0"/>
              <a:t>Uneori în exteriorul lor se regăsesc monoliți ce </a:t>
            </a:r>
            <a:r>
              <a:rPr lang="ro-RO" sz="2000" b="1" dirty="0"/>
              <a:t>marchează</a:t>
            </a:r>
            <a:r>
              <a:rPr lang="ro-RO" sz="2000" dirty="0"/>
              <a:t> </a:t>
            </a:r>
            <a:r>
              <a:rPr lang="ro-RO" sz="2000" b="1" dirty="0"/>
              <a:t>direcția</a:t>
            </a:r>
            <a:r>
              <a:rPr lang="ro-RO" sz="2000" dirty="0"/>
              <a:t> unui eveniment astronomic</a:t>
            </a:r>
          </a:p>
          <a:p>
            <a:r>
              <a:rPr lang="ro-RO" sz="2000" dirty="0"/>
              <a:t>Majoritatea se regăsesc în insulele britanice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 descr="E:\DCIM\106D5100\DSC_0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21687"/>
            <a:ext cx="3161010" cy="20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CIM\106D5100\DSC_0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66" y="3280856"/>
            <a:ext cx="3985230" cy="26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trips1\UK-Irlanda-2013\DSC_1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750896" cy="2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5956011"/>
            <a:ext cx="3848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Sus: fragment cercul de piatră de la Avebury</a:t>
            </a:r>
          </a:p>
          <a:p>
            <a:r>
              <a:rPr lang="ro-RO" sz="1600" dirty="0"/>
              <a:t>Jos: Stonehenge și Piatra Călcâiului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165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Roțile medicinale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1981201"/>
          </a:xfrm>
        </p:spPr>
        <p:txBody>
          <a:bodyPr>
            <a:normAutofit lnSpcReduction="10000"/>
          </a:bodyPr>
          <a:lstStyle/>
          <a:p>
            <a:r>
              <a:rPr lang="ro-RO" sz="2000" dirty="0"/>
              <a:t>Construite cu precădere în nordul SUA și sudul Canadei</a:t>
            </a:r>
          </a:p>
          <a:p>
            <a:r>
              <a:rPr lang="ro-RO" sz="2000" dirty="0"/>
              <a:t>Circa </a:t>
            </a:r>
            <a:r>
              <a:rPr lang="ro-RO" sz="2000" b="1" dirty="0"/>
              <a:t>70 de exemple </a:t>
            </a:r>
            <a:r>
              <a:rPr lang="ro-RO" sz="2000" dirty="0"/>
              <a:t>rămase în prezent</a:t>
            </a:r>
          </a:p>
          <a:p>
            <a:r>
              <a:rPr lang="ro-RO" sz="2000" dirty="0"/>
              <a:t>Construite în </a:t>
            </a:r>
            <a:r>
              <a:rPr lang="ro-RO" sz="2000" dirty="0">
                <a:solidFill>
                  <a:srgbClr val="FF0000"/>
                </a:solidFill>
              </a:rPr>
              <a:t>scopuri religioase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70C0"/>
                </a:solidFill>
              </a:rPr>
              <a:t>“</a:t>
            </a:r>
            <a:r>
              <a:rPr lang="en-US" sz="2000" i="1" dirty="0" err="1">
                <a:solidFill>
                  <a:srgbClr val="0070C0"/>
                </a:solidFill>
              </a:rPr>
              <a:t>Aceasta</a:t>
            </a:r>
            <a:r>
              <a:rPr lang="en-US" sz="2000" i="1" dirty="0">
                <a:solidFill>
                  <a:srgbClr val="0070C0"/>
                </a:solidFill>
              </a:rPr>
              <a:t> nu </a:t>
            </a:r>
            <a:r>
              <a:rPr lang="en-US" sz="2000" i="1" dirty="0" err="1">
                <a:solidFill>
                  <a:srgbClr val="0070C0"/>
                </a:solidFill>
              </a:rPr>
              <a:t>este</a:t>
            </a:r>
            <a:r>
              <a:rPr lang="en-US" sz="2000" i="1" dirty="0">
                <a:solidFill>
                  <a:srgbClr val="0070C0"/>
                </a:solidFill>
              </a:rPr>
              <a:t> un </a:t>
            </a:r>
            <a:r>
              <a:rPr lang="en-US" sz="2000" i="1" dirty="0" err="1">
                <a:solidFill>
                  <a:srgbClr val="0070C0"/>
                </a:solidFill>
              </a:rPr>
              <a:t>ob</a:t>
            </a:r>
            <a:r>
              <a:rPr lang="ro-RO" sz="2000" i="1" dirty="0">
                <a:solidFill>
                  <a:srgbClr val="0070C0"/>
                </a:solidFill>
              </a:rPr>
              <a:t>i</a:t>
            </a:r>
            <a:r>
              <a:rPr lang="en-US" sz="2000" i="1" dirty="0" err="1">
                <a:solidFill>
                  <a:srgbClr val="0070C0"/>
                </a:solidFill>
              </a:rPr>
              <a:t>ectiv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turistic</a:t>
            </a:r>
            <a:r>
              <a:rPr lang="en-US" sz="2000" i="1" dirty="0">
                <a:solidFill>
                  <a:srgbClr val="0070C0"/>
                </a:solidFill>
              </a:rPr>
              <a:t> ci </a:t>
            </a:r>
            <a:r>
              <a:rPr lang="en-US" sz="2000" i="1" dirty="0" err="1">
                <a:solidFill>
                  <a:srgbClr val="0070C0"/>
                </a:solidFill>
              </a:rPr>
              <a:t>este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ro-RO" sz="2000" i="1" dirty="0">
                <a:solidFill>
                  <a:srgbClr val="0070C0"/>
                </a:solidFill>
              </a:rPr>
              <a:t>modul </a:t>
            </a:r>
            <a:r>
              <a:rPr lang="en-US" sz="2000" i="1" dirty="0" err="1">
                <a:solidFill>
                  <a:srgbClr val="0070C0"/>
                </a:solidFill>
              </a:rPr>
              <a:t>nostru</a:t>
            </a:r>
            <a:r>
              <a:rPr lang="en-US" sz="2000" i="1" dirty="0">
                <a:solidFill>
                  <a:srgbClr val="0070C0"/>
                </a:solidFill>
              </a:rPr>
              <a:t> de a </a:t>
            </a:r>
            <a:r>
              <a:rPr lang="en-US" sz="2000" i="1" dirty="0" err="1">
                <a:solidFill>
                  <a:srgbClr val="0070C0"/>
                </a:solidFill>
              </a:rPr>
              <a:t>tr</a:t>
            </a:r>
            <a:r>
              <a:rPr lang="ro-RO" sz="2000" i="1" dirty="0">
                <a:solidFill>
                  <a:srgbClr val="0070C0"/>
                </a:solidFill>
              </a:rPr>
              <a:t>ăi</a:t>
            </a:r>
            <a:r>
              <a:rPr lang="en-US" sz="2000" i="1" dirty="0">
                <a:solidFill>
                  <a:srgbClr val="0070C0"/>
                </a:solidFill>
              </a:rPr>
              <a:t>”</a:t>
            </a:r>
            <a:r>
              <a:rPr lang="ro-RO" sz="2000" i="1" dirty="0">
                <a:solidFill>
                  <a:srgbClr val="0070C0"/>
                </a:solidFill>
              </a:rPr>
              <a:t> – nativ american vorbind copilului acestuia în fața roții medicinale de la Bighorn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C:\Users\user\Desktop\Pics1\bigho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798652"/>
            <a:ext cx="5505450" cy="27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 Gnomon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31049"/>
            <a:ext cx="3836988" cy="26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Cadranul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72400" cy="2482210"/>
          </a:xfrm>
        </p:spPr>
        <p:txBody>
          <a:bodyPr>
            <a:normAutofit/>
          </a:bodyPr>
          <a:lstStyle/>
          <a:p>
            <a:r>
              <a:rPr lang="ro-RO" sz="2400" b="1" dirty="0"/>
              <a:t>Instrument</a:t>
            </a:r>
            <a:r>
              <a:rPr lang="ro-RO" sz="2400" dirty="0"/>
              <a:t> folosit la </a:t>
            </a:r>
            <a:r>
              <a:rPr lang="ro-RO" sz="2400" b="1" dirty="0"/>
              <a:t>măsurarea trecerii timpului</a:t>
            </a:r>
          </a:p>
          <a:p>
            <a:pPr lvl="1"/>
            <a:r>
              <a:rPr lang="ro-RO" sz="2000" dirty="0"/>
              <a:t>Marchează amiaza, orele din zi și chiar cele din noapte pe baza constelațiilor și a Lunii</a:t>
            </a:r>
          </a:p>
          <a:p>
            <a:pPr lvl="1"/>
            <a:r>
              <a:rPr lang="ro-RO" sz="2000" dirty="0"/>
              <a:t>În epoca medievală a fost folosit drept ornament de către călugări fiind purtate ca talismane</a:t>
            </a:r>
          </a:p>
          <a:p>
            <a:pPr lvl="1"/>
            <a:r>
              <a:rPr lang="ro-RO" sz="2000" dirty="0"/>
              <a:t>A fost folosit încă de pe vremea Egiptului Antic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Planetarii antice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ro-RO" sz="2000" b="1" dirty="0"/>
              <a:t>Mecanismul Antikythera</a:t>
            </a:r>
          </a:p>
          <a:p>
            <a:pPr lvl="1"/>
            <a:r>
              <a:rPr lang="ro-RO" sz="1800" dirty="0"/>
              <a:t>Descoperit probail în 1901 de pe fundul mării lângă insula greceasca Antikythera</a:t>
            </a:r>
          </a:p>
          <a:p>
            <a:pPr lvl="1"/>
            <a:r>
              <a:rPr lang="ro-RO" sz="1800" dirty="0"/>
              <a:t>A încorporat </a:t>
            </a:r>
            <a:r>
              <a:rPr lang="ro-RO" sz="1800" b="1" dirty="0">
                <a:solidFill>
                  <a:srgbClr val="FF0000"/>
                </a:solidFill>
              </a:rPr>
              <a:t>suma cunoștiințelor despre astronomie din epoca antică</a:t>
            </a:r>
            <a:r>
              <a:rPr lang="ro-RO" sz="1800" dirty="0"/>
              <a:t>, provenite de la greci și babilonieni</a:t>
            </a:r>
          </a:p>
          <a:p>
            <a:pPr lvl="1"/>
            <a:r>
              <a:rPr lang="ro-RO" sz="1800" dirty="0"/>
              <a:t>Datează din </a:t>
            </a:r>
            <a:r>
              <a:rPr lang="ro-RO" sz="1800" b="1" dirty="0"/>
              <a:t>150-100 î.Hr. </a:t>
            </a:r>
            <a:r>
              <a:rPr lang="ro-RO" sz="1800" dirty="0"/>
              <a:t>sau de la sfârșitul sec. III î. Hr.</a:t>
            </a:r>
          </a:p>
          <a:p>
            <a:pPr lvl="1"/>
            <a:r>
              <a:rPr lang="ro-RO" sz="1800" dirty="0"/>
              <a:t>Conține cel puțin </a:t>
            </a:r>
            <a:r>
              <a:rPr lang="ro-RO" sz="1800" b="1" dirty="0"/>
              <a:t>30 de angrenaje mecanice</a:t>
            </a:r>
          </a:p>
          <a:p>
            <a:pPr lvl="1"/>
            <a:r>
              <a:rPr lang="ro-RO" sz="1800" dirty="0"/>
              <a:t>Putea </a:t>
            </a:r>
            <a:r>
              <a:rPr lang="ro-RO" sz="1800" b="1" dirty="0"/>
              <a:t>prezice eclipsele </a:t>
            </a:r>
            <a:r>
              <a:rPr lang="ro-RO" sz="1800" dirty="0"/>
              <a:t>(ciclul Saros) și făcea </a:t>
            </a:r>
            <a:r>
              <a:rPr lang="ro-RO" sz="1800" b="1" dirty="0"/>
              <a:t>legătura dintre calendarul solar și lunar</a:t>
            </a:r>
          </a:p>
          <a:p>
            <a:pPr lvl="1"/>
            <a:r>
              <a:rPr lang="ro-RO" sz="1800" dirty="0"/>
              <a:t>Se presupune  că ar fi avut și o componentă care calcula pozițiile celor 5 planete vizibile  pe cer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13</a:t>
            </a:fld>
            <a:endParaRPr lang="en-US" dirty="0"/>
          </a:p>
        </p:txBody>
      </p:sp>
      <p:pic>
        <p:nvPicPr>
          <p:cNvPr id="6146" name="Picture 2" descr="https://upload.wikimedia.org/wikipedia/commons/thumb/6/66/NAMA_Machine_d%27Anticyth%C3%A8re_1.jpg/275px-NAMA_Machine_d%27Anticyth%C3%A8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3000375" cy="26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7/76/Antikythera_model_front_panel_Mogi_Vicentini_2007.JPG/800px-Antikythera_model_front_panel_Mogi_Vicentini_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88" y="2977863"/>
            <a:ext cx="2266007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4694" y="5956726"/>
            <a:ext cx="2585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Sus: mecanismul Antikythera</a:t>
            </a:r>
          </a:p>
          <a:p>
            <a:r>
              <a:rPr lang="ro-RO" sz="1600" dirty="0"/>
              <a:t>Jos: reproducere din 2007</a:t>
            </a:r>
          </a:p>
          <a:p>
            <a:r>
              <a:rPr lang="ro-RO" sz="1600" dirty="0"/>
              <a:t>Sursa: wikipedia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548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 Sfera Armil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2" y="2773680"/>
            <a:ext cx="5451475" cy="38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Sfera armilar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132"/>
            <a:ext cx="7772400" cy="999068"/>
          </a:xfrm>
        </p:spPr>
        <p:txBody>
          <a:bodyPr/>
          <a:lstStyle/>
          <a:p>
            <a:r>
              <a:rPr lang="ro-RO" dirty="0"/>
              <a:t>Model al cerului</a:t>
            </a:r>
          </a:p>
          <a:p>
            <a:r>
              <a:rPr lang="ro-RO" dirty="0"/>
              <a:t>Inventată independent în Grecia și China antică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6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 Astrolab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170747"/>
            <a:ext cx="465455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Astrolabul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" y="1543685"/>
            <a:ext cx="4027170" cy="4525963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Inventat în secolul II î.Hr. </a:t>
            </a:r>
          </a:p>
          <a:p>
            <a:r>
              <a:rPr lang="ro-RO" b="1" dirty="0"/>
              <a:t>Instrument</a:t>
            </a:r>
            <a:r>
              <a:rPr lang="ro-RO" dirty="0"/>
              <a:t> pentru determinarea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dirty="0"/>
              <a:t>înălțimii unghiulare a obiectelor cerești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dirty="0"/>
              <a:t>poziției constelațiilor la diverse momente din noapte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dirty="0"/>
              <a:t>înălțimii față de orizont și a distanței unui obiect inaccesibil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dirty="0"/>
              <a:t>poziției Soarelui pe ecliptică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dirty="0"/>
              <a:t>coordonatelor ecuatoriale ale corpurilor cerești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dirty="0"/>
              <a:t>latitudinea geografică a locației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dirty="0"/>
              <a:t>timpului 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dirty="0"/>
              <a:t>lungimii nopții și a zilei</a:t>
            </a:r>
          </a:p>
          <a:p>
            <a:pPr marL="800100" lvl="1" indent="-342900">
              <a:buFont typeface="+mj-lt"/>
              <a:buAutoNum type="arabicPeriod"/>
            </a:pPr>
            <a:r>
              <a:rPr lang="ro-RO" dirty="0"/>
              <a:t>orientării Pământului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 Sextant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987092"/>
            <a:ext cx="3430585" cy="24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Sex</a:t>
            </a:r>
            <a:r>
              <a:rPr lang="en-US" dirty="0"/>
              <a:t>t</a:t>
            </a:r>
            <a:r>
              <a:rPr lang="ro-RO" dirty="0"/>
              <a:t>antul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41" y="1629971"/>
            <a:ext cx="7772400" cy="2362201"/>
          </a:xfrm>
        </p:spPr>
        <p:txBody>
          <a:bodyPr>
            <a:normAutofit/>
          </a:bodyPr>
          <a:lstStyle/>
          <a:p>
            <a:r>
              <a:rPr lang="ro-RO" sz="2000" dirty="0"/>
              <a:t>Inventat circa 1730 d. Hr. dar au fost descoperite schițe aparținând lui Galileo Galilei mai vechi cu 100 de ani</a:t>
            </a:r>
          </a:p>
          <a:p>
            <a:r>
              <a:rPr lang="ro-RO" sz="2000" b="1" dirty="0"/>
              <a:t>Instrument</a:t>
            </a:r>
            <a:r>
              <a:rPr lang="ro-RO" sz="2000" dirty="0"/>
              <a:t> de determinarea unghiului dintre orizont si un obiect ceresc</a:t>
            </a:r>
          </a:p>
          <a:p>
            <a:r>
              <a:rPr lang="ro-RO" sz="2000" dirty="0"/>
              <a:t>Folosit în </a:t>
            </a:r>
            <a:r>
              <a:rPr lang="ro-RO" sz="2000" b="1" dirty="0"/>
              <a:t>navigație</a:t>
            </a:r>
            <a:r>
              <a:rPr lang="ro-RO" sz="2000" dirty="0"/>
              <a:t> la determinarea latitudinii geografice</a:t>
            </a:r>
          </a:p>
          <a:p>
            <a:r>
              <a:rPr lang="ro-RO" sz="2000" b="1" dirty="0"/>
              <a:t>Precizie</a:t>
            </a:r>
            <a:r>
              <a:rPr lang="ro-RO" sz="2000" dirty="0"/>
              <a:t> mărită față de cea astrolabului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16</a:t>
            </a:fld>
            <a:endParaRPr lang="en-US" dirty="0"/>
          </a:p>
        </p:txBody>
      </p:sp>
      <p:pic>
        <p:nvPicPr>
          <p:cNvPr id="12292" name="Picture 4" descr="https://upload.wikimedia.org/wikipedia/commons/thumb/7/76/Using_sextant_swing.gif/300px-Using_sextant_sw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" y="4097338"/>
            <a:ext cx="39243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253" y="6084888"/>
            <a:ext cx="261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Exemplificare folosire sextant</a:t>
            </a:r>
          </a:p>
          <a:p>
            <a:r>
              <a:rPr lang="ro-RO" sz="1600" dirty="0"/>
              <a:t>Sursa: wikipedia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413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Telescopul astronomic – dincolo de limita ochiului 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sz="2400" dirty="0"/>
              <a:t>În </a:t>
            </a:r>
            <a:r>
              <a:rPr lang="ro-RO" sz="2400" b="1" dirty="0"/>
              <a:t>1608 </a:t>
            </a:r>
            <a:r>
              <a:rPr lang="en-US" sz="2400" b="1" dirty="0"/>
              <a:t>Hans </a:t>
            </a:r>
            <a:r>
              <a:rPr lang="en-US" sz="2400" b="1" dirty="0" err="1"/>
              <a:t>Lippershey</a:t>
            </a:r>
            <a:r>
              <a:rPr lang="ro-RO" sz="2400" b="1" dirty="0"/>
              <a:t> </a:t>
            </a:r>
            <a:r>
              <a:rPr lang="ro-RO" sz="2400" dirty="0"/>
              <a:t>a depus un patent pentru un dispozitiv optic cu o putere de mărire de 3 ori</a:t>
            </a:r>
          </a:p>
          <a:p>
            <a:r>
              <a:rPr lang="ro-RO" sz="2400" dirty="0"/>
              <a:t>Se presupune că el ar fi furat ideea de la </a:t>
            </a:r>
            <a:r>
              <a:rPr lang="en-US" sz="2400" dirty="0"/>
              <a:t>Zacharias Jansen</a:t>
            </a:r>
            <a:r>
              <a:rPr lang="ro-RO" sz="2400" dirty="0"/>
              <a:t> un coleg optician dar nu toți istoricii sunt de acord cu ideea</a:t>
            </a:r>
          </a:p>
          <a:p>
            <a:r>
              <a:rPr lang="ro-RO" sz="2400" dirty="0"/>
              <a:t>În </a:t>
            </a:r>
            <a:r>
              <a:rPr lang="ro-RO" sz="2400" b="1" dirty="0"/>
              <a:t>1609 Galileo</a:t>
            </a:r>
            <a:r>
              <a:rPr lang="ro-RO" sz="2400" dirty="0"/>
              <a:t> </a:t>
            </a:r>
            <a:r>
              <a:rPr lang="ro-RO" sz="2400" b="1" dirty="0"/>
              <a:t>Galilei</a:t>
            </a:r>
            <a:r>
              <a:rPr lang="ro-RO" sz="2400" dirty="0"/>
              <a:t> a auzit de invenția olandezului și în scurt timp a creat propriul telescop</a:t>
            </a:r>
          </a:p>
          <a:p>
            <a:pPr lvl="1"/>
            <a:r>
              <a:rPr lang="ro-RO" sz="2000" dirty="0"/>
              <a:t>Galilei a fost primul care a îndreptat telescopul spre cer</a:t>
            </a:r>
          </a:p>
          <a:p>
            <a:r>
              <a:rPr lang="ro-RO" sz="2400" dirty="0"/>
              <a:t>Telescopul nu a fost întotdeauna folosit ca instrument științific</a:t>
            </a:r>
          </a:p>
          <a:p>
            <a:pPr lvl="1"/>
            <a:r>
              <a:rPr lang="ro-RO" sz="2000" dirty="0"/>
              <a:t>În Italia sec. XVII existau competițiile </a:t>
            </a:r>
            <a:r>
              <a:rPr lang="ro-RO" sz="2000" i="1" dirty="0"/>
              <a:t>paragoni </a:t>
            </a:r>
            <a:r>
              <a:rPr lang="ro-RO" sz="2000" dirty="0"/>
              <a:t>de descifrare a obiectelor îndepărtate</a:t>
            </a:r>
          </a:p>
          <a:p>
            <a:pPr lvl="1"/>
            <a:r>
              <a:rPr lang="ro-RO" sz="2000" dirty="0"/>
              <a:t>William Herschel a fabricat telescoape pentru a trece peste problemele financiare</a:t>
            </a:r>
          </a:p>
          <a:p>
            <a:pPr lvl="1"/>
            <a:r>
              <a:rPr lang="ro-RO" sz="2000" dirty="0"/>
              <a:t>John Dobson a părăsit viața monastică și a inițiat mișcarea de popularizare </a:t>
            </a:r>
            <a:r>
              <a:rPr lang="ro-RO" sz="2000" i="1" dirty="0"/>
              <a:t>Astronomia</a:t>
            </a:r>
            <a:r>
              <a:rPr lang="ro-RO" sz="2000" dirty="0"/>
              <a:t> </a:t>
            </a:r>
            <a:r>
              <a:rPr lang="ro-RO" sz="2000" i="1" dirty="0"/>
              <a:t>pe</a:t>
            </a:r>
            <a:r>
              <a:rPr lang="ro-RO" sz="2000" dirty="0"/>
              <a:t> </a:t>
            </a:r>
            <a:r>
              <a:rPr lang="ro-RO" sz="2000" i="1" dirty="0"/>
              <a:t>trotuar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6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 Telescopul refra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065868"/>
            <a:ext cx="4834739" cy="340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/>
          <a:p>
            <a:r>
              <a:rPr lang="ro-RO" dirty="0"/>
              <a:t>Telescopul refractor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677"/>
            <a:ext cx="3733800" cy="4434523"/>
          </a:xfrm>
        </p:spPr>
        <p:txBody>
          <a:bodyPr>
            <a:normAutofit/>
          </a:bodyPr>
          <a:lstStyle/>
          <a:p>
            <a:r>
              <a:rPr lang="ro-RO" sz="2000" dirty="0"/>
              <a:t>Model bazat pe un sistem de </a:t>
            </a:r>
            <a:r>
              <a:rPr lang="ro-RO" sz="2000" b="1" dirty="0"/>
              <a:t>lentile</a:t>
            </a:r>
          </a:p>
          <a:p>
            <a:r>
              <a:rPr lang="ro-RO" sz="2000" dirty="0"/>
              <a:t>Creat de </a:t>
            </a:r>
            <a:r>
              <a:rPr lang="ro-RO" sz="2000" b="1" dirty="0"/>
              <a:t>Galileo</a:t>
            </a:r>
            <a:r>
              <a:rPr lang="ro-RO" sz="2000" dirty="0"/>
              <a:t> </a:t>
            </a:r>
            <a:r>
              <a:rPr lang="ro-RO" sz="2000" b="1" dirty="0"/>
              <a:t>Galilei</a:t>
            </a:r>
            <a:r>
              <a:rPr lang="ro-RO" sz="2000" dirty="0"/>
              <a:t> în </a:t>
            </a:r>
            <a:r>
              <a:rPr lang="ro-RO" sz="2000" b="1" dirty="0"/>
              <a:t>1609</a:t>
            </a:r>
          </a:p>
          <a:p>
            <a:pPr lvl="1"/>
            <a:r>
              <a:rPr lang="ro-RO" sz="1800" dirty="0"/>
              <a:t>Mărire de 8 ori, mai apoi 20 ori</a:t>
            </a:r>
          </a:p>
          <a:p>
            <a:r>
              <a:rPr lang="ro-RO" sz="2000" b="1" dirty="0"/>
              <a:t>1897</a:t>
            </a:r>
            <a:r>
              <a:rPr lang="ro-RO" sz="2000" dirty="0"/>
              <a:t> cel mai mare telescop refractor </a:t>
            </a:r>
            <a:r>
              <a:rPr lang="en-US" sz="2000" dirty="0"/>
              <a:t>Yerkes Observatory</a:t>
            </a:r>
            <a:r>
              <a:rPr lang="ro-RO" sz="2000" dirty="0"/>
              <a:t> – </a:t>
            </a:r>
            <a:r>
              <a:rPr lang="ro-RO" sz="2000" b="1" dirty="0"/>
              <a:t>40 inci </a:t>
            </a:r>
            <a:r>
              <a:rPr lang="ro-RO" sz="2000" dirty="0"/>
              <a:t>(102cm)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8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 Telescopul refl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16557"/>
            <a:ext cx="5181600" cy="36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Telescopul reflector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20" y="1230313"/>
            <a:ext cx="3810000" cy="4829175"/>
          </a:xfrm>
        </p:spPr>
        <p:txBody>
          <a:bodyPr>
            <a:normAutofit/>
          </a:bodyPr>
          <a:lstStyle/>
          <a:p>
            <a:r>
              <a:rPr lang="ro-RO" sz="2000" dirty="0"/>
              <a:t>Model bazat pe </a:t>
            </a:r>
            <a:r>
              <a:rPr lang="ro-RO" sz="2000" b="1" dirty="0"/>
              <a:t>oglinzi</a:t>
            </a:r>
          </a:p>
          <a:p>
            <a:r>
              <a:rPr lang="ro-RO" sz="2000" dirty="0"/>
              <a:t>Inventat de </a:t>
            </a:r>
            <a:r>
              <a:rPr lang="ro-RO" sz="2000" b="1" dirty="0"/>
              <a:t>Isaac Newton </a:t>
            </a:r>
            <a:r>
              <a:rPr lang="ro-RO" sz="2000" dirty="0"/>
              <a:t>în </a:t>
            </a:r>
            <a:r>
              <a:rPr lang="ro-RO" sz="2000" b="1" dirty="0"/>
              <a:t>1668</a:t>
            </a:r>
            <a:r>
              <a:rPr lang="ro-RO" sz="2000" dirty="0"/>
              <a:t> pe baza ideilor lui Johannes Kepler</a:t>
            </a:r>
          </a:p>
          <a:p>
            <a:pPr lvl="1"/>
            <a:r>
              <a:rPr lang="ro-RO" sz="1800" dirty="0"/>
              <a:t>Mărire de 30-40 ori</a:t>
            </a:r>
          </a:p>
          <a:p>
            <a:r>
              <a:rPr lang="ro-RO" sz="2000" b="1" dirty="0"/>
              <a:t>2006</a:t>
            </a:r>
            <a:r>
              <a:rPr lang="ro-RO" sz="2000" dirty="0"/>
              <a:t> cel mai mare telescop reflector Gran Telescopio Canarias - </a:t>
            </a:r>
            <a:r>
              <a:rPr lang="ro-RO" sz="2000" b="1" dirty="0"/>
              <a:t>409 inci </a:t>
            </a:r>
            <a:r>
              <a:rPr lang="ro-RO" sz="2000" dirty="0"/>
              <a:t>(10,4m)</a:t>
            </a:r>
          </a:p>
          <a:p>
            <a:r>
              <a:rPr lang="ro-RO" sz="2000" dirty="0"/>
              <a:t>Telescopul spațial Hubble este de tip reflector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ria-astro2\ilustratii\4 Determinarea Nordului (Egiptul antic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359601" cy="30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Orientarea pe bolta cerească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790699"/>
            <a:ext cx="7772400" cy="2057401"/>
          </a:xfrm>
        </p:spPr>
        <p:txBody>
          <a:bodyPr>
            <a:normAutofit/>
          </a:bodyPr>
          <a:lstStyle/>
          <a:p>
            <a:r>
              <a:rPr lang="ro-RO" sz="2000" dirty="0"/>
              <a:t>Pentru a da naștere </a:t>
            </a:r>
            <a:r>
              <a:rPr lang="ro-RO" sz="2000" dirty="0">
                <a:solidFill>
                  <a:schemeClr val="accent1"/>
                </a:solidFill>
              </a:rPr>
              <a:t>alinierilor astronomice </a:t>
            </a:r>
            <a:r>
              <a:rPr lang="ro-RO" sz="2000" dirty="0"/>
              <a:t>și a numeroaselor </a:t>
            </a:r>
            <a:r>
              <a:rPr lang="ro-RO" sz="2000" dirty="0">
                <a:solidFill>
                  <a:schemeClr val="accent1"/>
                </a:solidFill>
              </a:rPr>
              <a:t>observații</a:t>
            </a:r>
            <a:r>
              <a:rPr lang="ro-RO" sz="2000" dirty="0"/>
              <a:t> </a:t>
            </a:r>
            <a:r>
              <a:rPr lang="en-US" sz="2000" dirty="0" err="1"/>
              <a:t>transmise</a:t>
            </a:r>
            <a:r>
              <a:rPr lang="ro-RO" sz="2000" dirty="0"/>
              <a:t> de-a lungul secolelor, omul a trebuit, inițial, să se </a:t>
            </a:r>
            <a:r>
              <a:rPr lang="ro-RO" sz="2000" b="1" dirty="0">
                <a:solidFill>
                  <a:srgbClr val="FF0000"/>
                </a:solidFill>
              </a:rPr>
              <a:t>orienteze</a:t>
            </a:r>
            <a:r>
              <a:rPr lang="ro-RO" sz="2000" dirty="0"/>
              <a:t> pe </a:t>
            </a:r>
            <a:r>
              <a:rPr lang="ro-RO" sz="2000" b="1" dirty="0"/>
              <a:t>bolta cerească</a:t>
            </a:r>
            <a:endParaRPr lang="ro-RO" sz="1600" b="1" dirty="0"/>
          </a:p>
          <a:p>
            <a:pPr lvl="1"/>
            <a:r>
              <a:rPr lang="ro-RO" sz="1600" dirty="0"/>
              <a:t>La început cu </a:t>
            </a:r>
            <a:r>
              <a:rPr lang="ro-RO" sz="1600" b="1" dirty="0"/>
              <a:t>ochiul liber </a:t>
            </a:r>
            <a:r>
              <a:rPr lang="ro-RO" sz="1600" dirty="0"/>
              <a:t>raportându-se</a:t>
            </a:r>
            <a:r>
              <a:rPr lang="ro-RO" sz="1600" b="1" dirty="0"/>
              <a:t> </a:t>
            </a:r>
            <a:r>
              <a:rPr lang="ro-RO" sz="1600" dirty="0"/>
              <a:t>la repere geografice sau antropice</a:t>
            </a:r>
          </a:p>
          <a:p>
            <a:pPr lvl="1"/>
            <a:r>
              <a:rPr lang="ro-RO" sz="1600" dirty="0"/>
              <a:t>Apoi, prin intermediul unor </a:t>
            </a:r>
            <a:r>
              <a:rPr lang="ro-RO" sz="1600" b="1" dirty="0"/>
              <a:t>instrumente</a:t>
            </a:r>
            <a:r>
              <a:rPr lang="ro-RO" sz="1600" dirty="0"/>
              <a:t> ce i-au permis să vadă mai departe și mai în detaliu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Cât poate mări un telescop?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/>
              <a:t>Mărire</a:t>
            </a:r>
            <a:r>
              <a:rPr lang="ro-RO" dirty="0"/>
              <a:t> = distanța focală a telescopului/distanța focală a ocularului</a:t>
            </a:r>
          </a:p>
          <a:p>
            <a:pPr lvl="1"/>
            <a:r>
              <a:rPr lang="ro-RO" b="1" dirty="0"/>
              <a:t>Exemplu</a:t>
            </a:r>
            <a:r>
              <a:rPr lang="ro-RO" dirty="0"/>
              <a:t> telescop 600 mm focală si oculare de 10 și 20 mm mărește de 60 ori respectiv de 30 ori</a:t>
            </a:r>
          </a:p>
          <a:p>
            <a:r>
              <a:rPr lang="ro-RO" dirty="0"/>
              <a:t>Există o </a:t>
            </a:r>
            <a:r>
              <a:rPr lang="ro-RO" b="1" dirty="0">
                <a:solidFill>
                  <a:srgbClr val="FF0000"/>
                </a:solidFill>
              </a:rPr>
              <a:t>limită</a:t>
            </a:r>
            <a:r>
              <a:rPr lang="ro-RO" dirty="0"/>
              <a:t> </a:t>
            </a:r>
            <a:r>
              <a:rPr lang="ro-RO" b="1" dirty="0">
                <a:solidFill>
                  <a:srgbClr val="FF0000"/>
                </a:solidFill>
              </a:rPr>
              <a:t>teoretică</a:t>
            </a:r>
            <a:r>
              <a:rPr lang="ro-RO" dirty="0"/>
              <a:t> de mărire </a:t>
            </a:r>
            <a:r>
              <a:rPr lang="ro-RO" b="1" dirty="0"/>
              <a:t>grosimetrul</a:t>
            </a:r>
          </a:p>
          <a:p>
            <a:pPr lvl="1"/>
            <a:r>
              <a:rPr lang="ro-RO" dirty="0"/>
              <a:t>De </a:t>
            </a:r>
            <a:r>
              <a:rPr lang="ro-RO" b="1" dirty="0">
                <a:solidFill>
                  <a:srgbClr val="0070C0"/>
                </a:solidFill>
              </a:rPr>
              <a:t>2 ori diametrul lentilei/oglinzii</a:t>
            </a:r>
          </a:p>
          <a:p>
            <a:pPr lvl="2"/>
            <a:r>
              <a:rPr lang="ro-RO" b="1" dirty="0"/>
              <a:t>Exemplu</a:t>
            </a:r>
            <a:r>
              <a:rPr lang="ro-RO" dirty="0"/>
              <a:t>: </a:t>
            </a:r>
          </a:p>
          <a:p>
            <a:pPr lvl="3"/>
            <a:r>
              <a:rPr lang="ro-RO" dirty="0"/>
              <a:t>Pentru un telescop de 80mm diametru grosimetrul este 160</a:t>
            </a:r>
          </a:p>
          <a:p>
            <a:pPr lvl="3"/>
            <a:r>
              <a:rPr lang="ro-RO" dirty="0"/>
              <a:t>Practic pentru telescopul de </a:t>
            </a:r>
            <a:r>
              <a:rPr lang="ro-RO" b="1" dirty="0"/>
              <a:t>600 mm focală </a:t>
            </a:r>
            <a:r>
              <a:rPr lang="ro-RO" dirty="0"/>
              <a:t>putem folosi </a:t>
            </a:r>
            <a:r>
              <a:rPr lang="ro-RO" i="1" dirty="0"/>
              <a:t>teoretic</a:t>
            </a:r>
            <a:r>
              <a:rPr lang="ro-RO" dirty="0"/>
              <a:t> eficient un </a:t>
            </a:r>
            <a:r>
              <a:rPr lang="ro-RO" b="1" dirty="0"/>
              <a:t>ocular de 7.5 mm </a:t>
            </a:r>
            <a:r>
              <a:rPr lang="ro-RO" dirty="0"/>
              <a:t>pentru o mărire de 80 ori plus o </a:t>
            </a:r>
            <a:r>
              <a:rPr lang="ro-RO" b="1" dirty="0"/>
              <a:t>lentilă Barlow </a:t>
            </a:r>
            <a:r>
              <a:rPr lang="ro-RO" dirty="0"/>
              <a:t>ce mărește de 2 ori puterea până la limita de 160 de ori. </a:t>
            </a:r>
          </a:p>
          <a:p>
            <a:r>
              <a:rPr lang="ro-RO" dirty="0"/>
              <a:t>În </a:t>
            </a:r>
            <a:r>
              <a:rPr lang="ro-RO" b="1" dirty="0">
                <a:solidFill>
                  <a:srgbClr val="FF0000"/>
                </a:solidFill>
              </a:rPr>
              <a:t>practică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ro-RO" dirty="0"/>
              <a:t>limita depinde de </a:t>
            </a:r>
          </a:p>
          <a:p>
            <a:pPr lvl="1"/>
            <a:r>
              <a:rPr lang="ro-RO" dirty="0"/>
              <a:t>Condițiile atmosferice (turbulențe atmosferice) și de faptul că cu cât mărim mai mult puterea cu atât imaginea devine mai slabă (pală)</a:t>
            </a:r>
          </a:p>
          <a:p>
            <a:pPr lvl="1"/>
            <a:r>
              <a:rPr lang="ro-RO" dirty="0"/>
              <a:t>Optica și tipul telescopului</a:t>
            </a:r>
          </a:p>
          <a:p>
            <a:pPr marL="0" indent="0">
              <a:buNone/>
            </a:pPr>
            <a:r>
              <a:rPr lang="ro-RO" dirty="0"/>
              <a:t>Alte informații și sfaturi utile puteți găsi la:</a:t>
            </a:r>
          </a:p>
          <a:p>
            <a:pPr lvl="1"/>
            <a:r>
              <a:rPr lang="ro-RO" dirty="0">
                <a:hlinkClick r:id="rId2"/>
              </a:rPr>
              <a:t>http://www.astrovest.ro/site/index.php/resurse</a:t>
            </a:r>
            <a:r>
              <a:rPr lang="ro-RO" dirty="0"/>
              <a:t> </a:t>
            </a:r>
          </a:p>
          <a:p>
            <a:pPr lvl="1"/>
            <a:r>
              <a:rPr lang="ro-RO" dirty="0">
                <a:hlinkClick r:id="rId3"/>
              </a:rPr>
              <a:t>http://telescop-expert.ro/sfaturi-pt-incepatori.html</a:t>
            </a:r>
            <a:r>
              <a:rPr lang="ro-RO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7 Radiotelescop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40" y="3769360"/>
            <a:ext cx="3020060" cy="212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user\Desktop\trips1\VLA-2015\DSC_0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60" y="4952450"/>
            <a:ext cx="2847460" cy="18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Alte tipuri de instrumente astronomice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639833"/>
            <a:ext cx="3505200" cy="4525963"/>
          </a:xfrm>
        </p:spPr>
        <p:txBody>
          <a:bodyPr>
            <a:normAutofit lnSpcReduction="10000"/>
          </a:bodyPr>
          <a:lstStyle/>
          <a:p>
            <a:r>
              <a:rPr lang="ro-RO" sz="1800" dirty="0"/>
              <a:t>Lumina e doar o parte a spectrului electromagnetic</a:t>
            </a:r>
          </a:p>
          <a:p>
            <a:r>
              <a:rPr lang="ro-RO" sz="1800" b="1" dirty="0"/>
              <a:t>Radiotelescopul</a:t>
            </a:r>
          </a:p>
          <a:p>
            <a:pPr lvl="1"/>
            <a:r>
              <a:rPr lang="ro-RO" sz="1400" dirty="0"/>
              <a:t>Grote Robert </a:t>
            </a:r>
            <a:r>
              <a:rPr lang="ro-RO" sz="1400" b="1" dirty="0"/>
              <a:t>1937</a:t>
            </a:r>
          </a:p>
          <a:p>
            <a:pPr lvl="1"/>
            <a:r>
              <a:rPr lang="ro-RO" sz="1600" i="1" dirty="0"/>
              <a:t>Vede</a:t>
            </a:r>
            <a:r>
              <a:rPr lang="ro-RO" sz="1600" dirty="0"/>
              <a:t> Universul în lungimi de undă radio nu în spectrul vizibil</a:t>
            </a:r>
          </a:p>
          <a:p>
            <a:r>
              <a:rPr lang="ro-RO" sz="2000" b="1" dirty="0"/>
              <a:t>Spectroscop</a:t>
            </a:r>
          </a:p>
          <a:p>
            <a:pPr lvl="1"/>
            <a:r>
              <a:rPr lang="ro-RO" sz="1600" dirty="0"/>
              <a:t>Studiul luminii emise de stele și reflectate planete</a:t>
            </a:r>
          </a:p>
          <a:p>
            <a:pPr lvl="1"/>
            <a:r>
              <a:rPr lang="ro-RO" sz="1600" dirty="0"/>
              <a:t>Se obține o bandă în culorile curcubeului (efectul de prismă optică)</a:t>
            </a:r>
          </a:p>
          <a:p>
            <a:r>
              <a:rPr lang="ro-RO" sz="2000" b="1" dirty="0"/>
              <a:t>Detectoare gamma și de neutrino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21</a:t>
            </a:fld>
            <a:endParaRPr lang="en-US"/>
          </a:p>
        </p:txBody>
      </p:sp>
      <p:pic>
        <p:nvPicPr>
          <p:cNvPr id="15362" name="Picture 2" descr="Image result for light 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1621950"/>
            <a:ext cx="3900171" cy="18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4738" y="3456801"/>
            <a:ext cx="4722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/>
              <a:t>Sursa imagine sus: </a:t>
            </a:r>
            <a:r>
              <a:rPr lang="ro-RO" sz="1200" dirty="0">
                <a:hlinkClick r:id="rId5"/>
              </a:rPr>
              <a:t>http://www.digiolighting.com/full-spectrum-lighting/</a:t>
            </a:r>
            <a:r>
              <a:rPr lang="ro-RO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7236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De la ochi la telescop o evoluție a astronomiei, tehnologiei, omului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22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8600" y="3810000"/>
            <a:ext cx="8686800" cy="76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3162"/>
            <a:ext cx="1066800" cy="161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" y="4643118"/>
            <a:ext cx="1687748" cy="111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lbow Connector 9"/>
          <p:cNvCxnSpPr>
            <a:stCxn id="8" idx="0"/>
          </p:cNvCxnSpPr>
          <p:nvPr/>
        </p:nvCxnSpPr>
        <p:spPr>
          <a:xfrm rot="5400000" flipH="1" flipV="1">
            <a:off x="701717" y="4049435"/>
            <a:ext cx="756918" cy="4304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2"/>
          </p:cNvCxnSpPr>
          <p:nvPr/>
        </p:nvCxnSpPr>
        <p:spPr>
          <a:xfrm rot="16200000" flipH="1">
            <a:off x="651094" y="3216359"/>
            <a:ext cx="742646" cy="5208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Users\user\Desktop\primii-astronomi\nabta_pl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17" y="1611887"/>
            <a:ext cx="1336467" cy="8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upload.wikimedia.org/wikipedia/commons/thumb/6/66/NAMA_Machine_d%27Anticyth%C3%A8re_1.jpg/275px-NAMA_Machine_d%27Anticyth%C3%A8re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78468"/>
            <a:ext cx="1329127" cy="118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4 Sfera Armil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41" y="1883322"/>
            <a:ext cx="1837659" cy="12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7083" y="3549134"/>
            <a:ext cx="878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6000 î.Hr.</a:t>
            </a:r>
            <a:endParaRPr lang="en-US" sz="1400" dirty="0"/>
          </a:p>
        </p:txBody>
      </p:sp>
      <p:cxnSp>
        <p:nvCxnSpPr>
          <p:cNvPr id="25" name="Elbow Connector 24"/>
          <p:cNvCxnSpPr>
            <a:stCxn id="20" idx="2"/>
          </p:cNvCxnSpPr>
          <p:nvPr/>
        </p:nvCxnSpPr>
        <p:spPr>
          <a:xfrm rot="5400000">
            <a:off x="1030126" y="2764785"/>
            <a:ext cx="1357401" cy="8268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0"/>
          </p:cNvCxnSpPr>
          <p:nvPr/>
        </p:nvCxnSpPr>
        <p:spPr>
          <a:xfrm rot="16200000" flipV="1">
            <a:off x="2459725" y="3941075"/>
            <a:ext cx="685800" cy="5760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4" name="Elbow Connector 16383"/>
          <p:cNvCxnSpPr>
            <a:stCxn id="18" idx="2"/>
          </p:cNvCxnSpPr>
          <p:nvPr/>
        </p:nvCxnSpPr>
        <p:spPr>
          <a:xfrm rot="5400000">
            <a:off x="2498509" y="3266183"/>
            <a:ext cx="631790" cy="4558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E:\DCIM\106D5100\DSC_04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76324"/>
            <a:ext cx="1512652" cy="10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14600" y="3895837"/>
            <a:ext cx="878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3200 î.Hr.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639707" y="3525732"/>
            <a:ext cx="878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3100 î.Hr.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886200" y="3883223"/>
            <a:ext cx="116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Sec. II-III î.Hr.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389" name="Elbow Connector 16388"/>
          <p:cNvCxnSpPr>
            <a:stCxn id="21" idx="0"/>
          </p:cNvCxnSpPr>
          <p:nvPr/>
        </p:nvCxnSpPr>
        <p:spPr>
          <a:xfrm rot="16200000" flipV="1">
            <a:off x="4761830" y="4132333"/>
            <a:ext cx="492268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1" name="Elbow Connector 16390"/>
          <p:cNvCxnSpPr>
            <a:stCxn id="22" idx="2"/>
          </p:cNvCxnSpPr>
          <p:nvPr/>
        </p:nvCxnSpPr>
        <p:spPr>
          <a:xfrm rot="16200000" flipH="1">
            <a:off x="4624272" y="3426309"/>
            <a:ext cx="631790" cy="13559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5 Telescopul refra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29567"/>
            <a:ext cx="1630868" cy="11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3" name="Elbow Connector 16392"/>
          <p:cNvCxnSpPr>
            <a:stCxn id="43" idx="2"/>
          </p:cNvCxnSpPr>
          <p:nvPr/>
        </p:nvCxnSpPr>
        <p:spPr>
          <a:xfrm rot="5400000">
            <a:off x="5997322" y="3200688"/>
            <a:ext cx="631790" cy="58683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19800" y="3502223"/>
            <a:ext cx="931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1609 d.Hr.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8" name="Picture 2" descr="6 Telescopul reflect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98827"/>
            <a:ext cx="1371600" cy="96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6" name="Elbow Connector 16395"/>
          <p:cNvCxnSpPr>
            <a:stCxn id="48" idx="0"/>
          </p:cNvCxnSpPr>
          <p:nvPr/>
        </p:nvCxnSpPr>
        <p:spPr>
          <a:xfrm rot="16200000" flipV="1">
            <a:off x="5710054" y="4308080"/>
            <a:ext cx="1115604" cy="26588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55383" y="3807023"/>
            <a:ext cx="931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1668 d.Hr.</a:t>
            </a:r>
            <a:endParaRPr lang="en-US" sz="1400" dirty="0"/>
          </a:p>
        </p:txBody>
      </p:sp>
      <p:pic>
        <p:nvPicPr>
          <p:cNvPr id="16397" name="Picture 3" descr="C:\Users\user\Desktop\trips1\Mt-Wilson-2014\DSC_075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98" y="1493162"/>
            <a:ext cx="1031537" cy="6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1 Gnomonu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05" y="5730286"/>
            <a:ext cx="1627493" cy="114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user\Desktop\Pics1\DSC_12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1609297" cy="10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402" name="Elbow Connector 16401"/>
          <p:cNvCxnSpPr>
            <a:stCxn id="54" idx="0"/>
          </p:cNvCxnSpPr>
          <p:nvPr/>
        </p:nvCxnSpPr>
        <p:spPr>
          <a:xfrm rot="5400000" flipH="1" flipV="1">
            <a:off x="1325003" y="4693087"/>
            <a:ext cx="1834449" cy="2399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560083" y="3886200"/>
            <a:ext cx="878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3500 î.Hr.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6404" name="Picture 4" descr="E:\DCIM\106D5100\DSC_040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81768"/>
            <a:ext cx="1660832" cy="110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407" name="Elbow Connector 16406"/>
          <p:cNvCxnSpPr>
            <a:stCxn id="16404" idx="0"/>
          </p:cNvCxnSpPr>
          <p:nvPr/>
        </p:nvCxnSpPr>
        <p:spPr>
          <a:xfrm rot="16200000" flipV="1">
            <a:off x="6387180" y="4532931"/>
            <a:ext cx="1848259" cy="44941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8" name="Rectangle 16407"/>
          <p:cNvSpPr/>
          <p:nvPr/>
        </p:nvSpPr>
        <p:spPr>
          <a:xfrm>
            <a:off x="7086600" y="3476776"/>
            <a:ext cx="931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1789 </a:t>
            </a:r>
            <a:r>
              <a:rPr lang="ro-RO" sz="1400" dirty="0">
                <a:solidFill>
                  <a:srgbClr val="FF0000"/>
                </a:solidFill>
              </a:rPr>
              <a:t>d.Hr.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410" name="Elbow Connector 16409"/>
          <p:cNvCxnSpPr>
            <a:stCxn id="16397" idx="2"/>
          </p:cNvCxnSpPr>
          <p:nvPr/>
        </p:nvCxnSpPr>
        <p:spPr>
          <a:xfrm rot="5400000">
            <a:off x="6680745" y="2582130"/>
            <a:ext cx="1608279" cy="79656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C:\Users\user\Desktop\trips1\VLA-2015\DSC_035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8557" y="4923671"/>
            <a:ext cx="1573927" cy="10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413" name="Elbow Connector 16412"/>
          <p:cNvCxnSpPr>
            <a:stCxn id="16386" idx="3"/>
          </p:cNvCxnSpPr>
          <p:nvPr/>
        </p:nvCxnSpPr>
        <p:spPr>
          <a:xfrm rot="16200000" flipV="1">
            <a:off x="7520132" y="4042468"/>
            <a:ext cx="809757" cy="4210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5" name="Rectangle 16414"/>
          <p:cNvSpPr/>
          <p:nvPr/>
        </p:nvSpPr>
        <p:spPr>
          <a:xfrm>
            <a:off x="7679383" y="3810000"/>
            <a:ext cx="931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1937</a:t>
            </a:r>
            <a:r>
              <a:rPr lang="ro-RO" sz="1400" dirty="0">
                <a:solidFill>
                  <a:srgbClr val="FF0000"/>
                </a:solidFill>
              </a:rPr>
              <a:t> d.Hr.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2" name="Picture 5" descr="C:\Users\user\Desktop\trips1\102D5100\DSC_008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05" y="2310893"/>
            <a:ext cx="1186876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Elbow Connector 38"/>
          <p:cNvCxnSpPr>
            <a:stCxn id="32" idx="2"/>
          </p:cNvCxnSpPr>
          <p:nvPr/>
        </p:nvCxnSpPr>
        <p:spPr>
          <a:xfrm rot="5400000">
            <a:off x="7927641" y="3187051"/>
            <a:ext cx="687678" cy="50732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059534" y="3502224"/>
            <a:ext cx="931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dirty="0">
                <a:solidFill>
                  <a:srgbClr val="FF0000"/>
                </a:solidFill>
              </a:rPr>
              <a:t>1990 d.Hr.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endCxn id="47" idx="1"/>
          </p:cNvCxnSpPr>
          <p:nvPr/>
        </p:nvCxnSpPr>
        <p:spPr>
          <a:xfrm>
            <a:off x="5007963" y="3656111"/>
            <a:ext cx="1011837" cy="1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308505" y="4191000"/>
            <a:ext cx="1053698" cy="25486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362203" y="4191000"/>
            <a:ext cx="2645760" cy="12616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431173" y="426720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00B050"/>
                </a:solidFill>
              </a:rPr>
              <a:t>2500 ani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78561" y="426720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00B050"/>
                </a:solidFill>
              </a:rPr>
              <a:t>3300 ani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07359" y="327660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solidFill>
                  <a:srgbClr val="00B050"/>
                </a:solidFill>
              </a:rPr>
              <a:t>1900 ani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8" grpId="0"/>
      <p:bldP spid="47" grpId="0"/>
      <p:bldP spid="51" grpId="0"/>
      <p:bldP spid="60" grpId="0"/>
      <p:bldP spid="16408" grpId="0"/>
      <p:bldP spid="16415" grpId="0"/>
      <p:bldP spid="78" grpId="0"/>
      <p:bldP spid="89" grpId="0"/>
      <p:bldP spid="90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s-a urmărit?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1810281"/>
            <a:ext cx="8610600" cy="2734377"/>
          </a:xfrm>
        </p:spPr>
        <p:txBody>
          <a:bodyPr>
            <a:normAutofit/>
          </a:bodyPr>
          <a:lstStyle/>
          <a:p>
            <a:r>
              <a:rPr lang="ro-RO" sz="1800" b="1" dirty="0"/>
              <a:t>Punctele</a:t>
            </a:r>
            <a:r>
              <a:rPr lang="ro-RO" sz="1800" dirty="0"/>
              <a:t> de </a:t>
            </a:r>
            <a:r>
              <a:rPr lang="ro-RO" sz="1800" b="1" dirty="0"/>
              <a:t>răsărit</a:t>
            </a:r>
            <a:r>
              <a:rPr lang="ro-RO" sz="1800" dirty="0"/>
              <a:t> și </a:t>
            </a:r>
            <a:r>
              <a:rPr lang="ro-RO" sz="1800" b="1" dirty="0"/>
              <a:t>apus</a:t>
            </a:r>
            <a:r>
              <a:rPr lang="ro-RO" sz="1800" dirty="0"/>
              <a:t> ale Soarelui, Lunii, stelelor</a:t>
            </a:r>
          </a:p>
          <a:p>
            <a:r>
              <a:rPr lang="ro-RO" sz="1800" b="1" dirty="0"/>
              <a:t>Tranzitul</a:t>
            </a:r>
            <a:r>
              <a:rPr lang="ro-RO" sz="1800" dirty="0"/>
              <a:t> </a:t>
            </a:r>
            <a:r>
              <a:rPr lang="ro-RO" sz="1800" b="1" dirty="0"/>
              <a:t>zenital</a:t>
            </a:r>
            <a:r>
              <a:rPr lang="ro-RO" sz="1800" dirty="0"/>
              <a:t> al obiectelor cerești</a:t>
            </a:r>
          </a:p>
          <a:p>
            <a:r>
              <a:rPr lang="ro-RO" sz="1800" dirty="0"/>
              <a:t>Determinarea </a:t>
            </a:r>
            <a:r>
              <a:rPr lang="ro-RO" sz="1800" b="1" dirty="0"/>
              <a:t>nordului</a:t>
            </a:r>
            <a:r>
              <a:rPr lang="ro-RO" sz="1800" dirty="0"/>
              <a:t> și </a:t>
            </a:r>
            <a:r>
              <a:rPr lang="ro-RO" sz="1800" b="1" dirty="0"/>
              <a:t>amiezii</a:t>
            </a:r>
          </a:p>
          <a:p>
            <a:r>
              <a:rPr lang="ro-RO" sz="1800" b="1" dirty="0"/>
              <a:t>Contelațiile</a:t>
            </a:r>
          </a:p>
          <a:p>
            <a:pPr lvl="1"/>
            <a:r>
              <a:rPr lang="ro-RO" sz="1400" b="1" dirty="0"/>
              <a:t>Aratus</a:t>
            </a:r>
            <a:r>
              <a:rPr lang="ro-RO" sz="1400" dirty="0"/>
              <a:t>, </a:t>
            </a:r>
            <a:r>
              <a:rPr lang="ro-RO" sz="1400" i="1" dirty="0"/>
              <a:t>Phenomena</a:t>
            </a:r>
            <a:r>
              <a:rPr lang="ro-RO" sz="1400" dirty="0"/>
              <a:t>, 270 î.e.n, primele mărturii scrise asupra constelațiilor</a:t>
            </a:r>
          </a:p>
          <a:p>
            <a:endParaRPr lang="ro-RO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5445838" cy="277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9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Primul telescop – ochiul 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712593"/>
            <a:ext cx="7772400" cy="1981201"/>
          </a:xfrm>
        </p:spPr>
        <p:txBody>
          <a:bodyPr>
            <a:normAutofit/>
          </a:bodyPr>
          <a:lstStyle/>
          <a:p>
            <a:r>
              <a:rPr lang="ro-RO" sz="2400" dirty="0"/>
              <a:t>Telescop = </a:t>
            </a:r>
            <a:r>
              <a:rPr lang="ro-RO" sz="2400" dirty="0">
                <a:solidFill>
                  <a:srgbClr val="FF0000"/>
                </a:solidFill>
              </a:rPr>
              <a:t>tele</a:t>
            </a:r>
            <a:r>
              <a:rPr lang="ro-RO" sz="2400" dirty="0"/>
              <a:t> (departe) + </a:t>
            </a:r>
            <a:r>
              <a:rPr lang="ro-RO" sz="2400" dirty="0">
                <a:solidFill>
                  <a:srgbClr val="FF0000"/>
                </a:solidFill>
              </a:rPr>
              <a:t>skopein</a:t>
            </a:r>
            <a:r>
              <a:rPr lang="ro-RO" sz="2400" dirty="0"/>
              <a:t> (a cerceta)</a:t>
            </a:r>
          </a:p>
          <a:p>
            <a:r>
              <a:rPr lang="ro-RO" sz="2400" dirty="0"/>
              <a:t>Înainte instrumentelor optice omul s-a folosit de </a:t>
            </a:r>
            <a:r>
              <a:rPr lang="ro-RO" sz="2400" b="1" dirty="0"/>
              <a:t>repere naturale </a:t>
            </a:r>
            <a:r>
              <a:rPr lang="ro-RO" sz="2400" dirty="0"/>
              <a:t>aflate la </a:t>
            </a:r>
            <a:r>
              <a:rPr lang="ro-RO" sz="2400" b="1" dirty="0"/>
              <a:t>orizont</a:t>
            </a:r>
          </a:p>
          <a:p>
            <a:pPr lvl="1"/>
            <a:r>
              <a:rPr lang="ro-RO" sz="2000" dirty="0"/>
              <a:t>Munți, dealuri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 descr="C:\Users\user\Desktop\Pics1\iarcu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5" y="3216277"/>
            <a:ext cx="37211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9742" y="6007102"/>
            <a:ext cx="4021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Aliniere răsărit Soare la solstițiul de iarnă cu vf. Țarcu</a:t>
            </a:r>
          </a:p>
          <a:p>
            <a:r>
              <a:rPr lang="ro-RO" sz="1400" dirty="0"/>
              <a:t>Locație: Sit epoca bronzului la Cornești-Iarcuri</a:t>
            </a:r>
          </a:p>
          <a:p>
            <a:r>
              <a:rPr lang="ro-RO" sz="1400" dirty="0"/>
              <a:t>Sursa: Leonard Dorogostaiski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7" y="4446792"/>
            <a:ext cx="3816665" cy="80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8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storia-astro2\ilustratii\1 Aparatul lui Uri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4572000" cy="32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Megaliții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60" y="1676400"/>
            <a:ext cx="7772400" cy="2133601"/>
          </a:xfrm>
        </p:spPr>
        <p:txBody>
          <a:bodyPr>
            <a:normAutofit/>
          </a:bodyPr>
          <a:lstStyle/>
          <a:p>
            <a:r>
              <a:rPr lang="ro-RO" sz="2000" dirty="0"/>
              <a:t>Odată cu înțelegerea mișcării ciclice a aștrilor</a:t>
            </a:r>
            <a:r>
              <a:rPr lang="en-US" sz="2000" dirty="0"/>
              <a:t> </a:t>
            </a:r>
            <a:r>
              <a:rPr lang="ro-RO" sz="2000" dirty="0"/>
              <a:t>omul a început să </a:t>
            </a:r>
            <a:r>
              <a:rPr lang="ro-RO" sz="2000" b="1" dirty="0">
                <a:solidFill>
                  <a:srgbClr val="FF0000"/>
                </a:solidFill>
              </a:rPr>
              <a:t>marcheze</a:t>
            </a:r>
            <a:r>
              <a:rPr lang="ro-RO" sz="2000" b="1" dirty="0"/>
              <a:t> pozițiile de răsărit </a:t>
            </a:r>
            <a:r>
              <a:rPr lang="ro-RO" sz="2000" dirty="0"/>
              <a:t>sau </a:t>
            </a:r>
            <a:r>
              <a:rPr lang="ro-RO" sz="2000" b="1" dirty="0"/>
              <a:t>culminație</a:t>
            </a:r>
            <a:r>
              <a:rPr lang="ro-RO" sz="2000" dirty="0"/>
              <a:t> a acestora prin intermediul unor </a:t>
            </a:r>
            <a:r>
              <a:rPr lang="ro-RO" sz="2000" b="1" dirty="0">
                <a:solidFill>
                  <a:srgbClr val="FF0000"/>
                </a:solidFill>
              </a:rPr>
              <a:t>repere artificiale</a:t>
            </a:r>
          </a:p>
          <a:p>
            <a:pPr lvl="1"/>
            <a:r>
              <a:rPr lang="ro-RO" sz="1800" dirty="0"/>
              <a:t>Au apărut primele observatoare artificiale din </a:t>
            </a:r>
            <a:r>
              <a:rPr lang="ro-RO" sz="1800" dirty="0">
                <a:solidFill>
                  <a:schemeClr val="bg2">
                    <a:lumMod val="10000"/>
                  </a:schemeClr>
                </a:solidFill>
              </a:rPr>
              <a:t>lemn sau di</a:t>
            </a:r>
            <a:r>
              <a:rPr lang="ro-RO" sz="1800" dirty="0"/>
              <a:t>n </a:t>
            </a:r>
            <a:r>
              <a:rPr lang="ro-RO" sz="1800" dirty="0">
                <a:solidFill>
                  <a:schemeClr val="bg1">
                    <a:lumMod val="50000"/>
                  </a:schemeClr>
                </a:solidFill>
              </a:rPr>
              <a:t>piatră</a:t>
            </a:r>
          </a:p>
          <a:p>
            <a:pPr lvl="2"/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Primul Stonehenge a fost de fapt un Woodhenge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Menhirul și dolmenul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1"/>
          </a:xfrm>
        </p:spPr>
        <p:txBody>
          <a:bodyPr>
            <a:normAutofit/>
          </a:bodyPr>
          <a:lstStyle/>
          <a:p>
            <a:r>
              <a:rPr lang="ro-RO" dirty="0"/>
              <a:t>Două tipuri de megaliți au fost folositi:</a:t>
            </a:r>
          </a:p>
          <a:p>
            <a:pPr lvl="1"/>
            <a:r>
              <a:rPr lang="ro-RO" b="1" dirty="0">
                <a:solidFill>
                  <a:schemeClr val="tx2"/>
                </a:solidFill>
              </a:rPr>
              <a:t>Menhirul</a:t>
            </a:r>
            <a:r>
              <a:rPr lang="ro-RO" dirty="0"/>
              <a:t>: </a:t>
            </a:r>
            <a:r>
              <a:rPr lang="en-US" dirty="0" err="1">
                <a:solidFill>
                  <a:srgbClr val="FF0000"/>
                </a:solidFill>
              </a:rPr>
              <a:t>maen</a:t>
            </a:r>
            <a:r>
              <a:rPr lang="ro-RO" dirty="0"/>
              <a:t> (piatră) + </a:t>
            </a:r>
            <a:r>
              <a:rPr lang="en-US" dirty="0" err="1">
                <a:solidFill>
                  <a:srgbClr val="FF0000"/>
                </a:solidFill>
              </a:rPr>
              <a:t>hir</a:t>
            </a:r>
            <a:r>
              <a:rPr lang="ro-RO" dirty="0"/>
              <a:t> (lung) – din bretonă</a:t>
            </a:r>
          </a:p>
          <a:p>
            <a:pPr lvl="2"/>
            <a:r>
              <a:rPr lang="ro-RO" dirty="0"/>
              <a:t>Cei mai mulți sunt în Europa dar se regăsesc și pe restul globului </a:t>
            </a:r>
          </a:p>
          <a:p>
            <a:pPr lvl="2"/>
            <a:r>
              <a:rPr lang="ro-RO" dirty="0"/>
              <a:t>Apar în neolitic (acum circa 7.000 de ani)</a:t>
            </a:r>
          </a:p>
          <a:p>
            <a:pPr lvl="1"/>
            <a:r>
              <a:rPr lang="ro-RO" b="1" dirty="0">
                <a:solidFill>
                  <a:schemeClr val="tx2"/>
                </a:solidFill>
              </a:rPr>
              <a:t>Dolmenul</a:t>
            </a:r>
            <a:r>
              <a:rPr lang="ro-RO" dirty="0"/>
              <a:t> sau cromlechul: </a:t>
            </a:r>
            <a:r>
              <a:rPr lang="ro-RO" dirty="0">
                <a:solidFill>
                  <a:srgbClr val="FF0000"/>
                </a:solidFill>
              </a:rPr>
              <a:t>crom</a:t>
            </a:r>
            <a:r>
              <a:rPr lang="ro-RO" dirty="0"/>
              <a:t> (curbat) + </a:t>
            </a:r>
            <a:r>
              <a:rPr lang="ro-RO" dirty="0">
                <a:solidFill>
                  <a:srgbClr val="FF0000"/>
                </a:solidFill>
              </a:rPr>
              <a:t>leac</a:t>
            </a:r>
            <a:r>
              <a:rPr lang="ro-RO" dirty="0"/>
              <a:t> (dală de piatră) – irlandeză</a:t>
            </a:r>
          </a:p>
          <a:p>
            <a:pPr lvl="2"/>
            <a:r>
              <a:rPr lang="ro-RO" dirty="0"/>
              <a:t>Rămășițele </a:t>
            </a:r>
            <a:r>
              <a:rPr lang="ro-RO" b="1" dirty="0"/>
              <a:t>mormintelor cu cameră </a:t>
            </a:r>
            <a:r>
              <a:rPr lang="ro-RO" dirty="0"/>
              <a:t>și/sau </a:t>
            </a:r>
            <a:r>
              <a:rPr lang="ro-RO" b="1" dirty="0"/>
              <a:t>pasaj</a:t>
            </a:r>
            <a:r>
              <a:rPr lang="ro-RO" dirty="0"/>
              <a:t> multe acoperite cu </a:t>
            </a:r>
            <a:r>
              <a:rPr lang="ro-RO" b="1" dirty="0"/>
              <a:t>pietriș</a:t>
            </a:r>
            <a:r>
              <a:rPr lang="ro-RO" dirty="0"/>
              <a:t> (</a:t>
            </a:r>
            <a:r>
              <a:rPr lang="ro-RO" i="1" dirty="0"/>
              <a:t>cairn</a:t>
            </a:r>
            <a:r>
              <a:rPr lang="ro-RO" dirty="0"/>
              <a:t> în engleză) sau </a:t>
            </a:r>
            <a:r>
              <a:rPr lang="ro-RO" b="1" dirty="0"/>
              <a:t>pământ</a:t>
            </a:r>
            <a:r>
              <a:rPr lang="ro-RO" dirty="0"/>
              <a:t> (</a:t>
            </a:r>
            <a:r>
              <a:rPr lang="ro-RO" i="1" dirty="0"/>
              <a:t>tumul</a:t>
            </a:r>
            <a:r>
              <a:rPr lang="ro-RO" dirty="0"/>
              <a:t>)</a:t>
            </a:r>
          </a:p>
          <a:p>
            <a:pPr lvl="2"/>
            <a:r>
              <a:rPr lang="ro-RO" dirty="0"/>
              <a:t>Cei mai vechi apar în Europa de Vest acum 7.000 de 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8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Menhirul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" y="1351068"/>
            <a:ext cx="4953000" cy="2316163"/>
          </a:xfrm>
        </p:spPr>
        <p:txBody>
          <a:bodyPr>
            <a:normAutofit/>
          </a:bodyPr>
          <a:lstStyle/>
          <a:p>
            <a:r>
              <a:rPr lang="ro-RO" sz="2400" b="1" dirty="0"/>
              <a:t>Simbol masculin </a:t>
            </a:r>
            <a:r>
              <a:rPr lang="ro-RO" sz="2400" dirty="0"/>
              <a:t>probabil asociat unui cult al fertilității și fecundității</a:t>
            </a:r>
          </a:p>
          <a:p>
            <a:r>
              <a:rPr lang="ro-RO" sz="2400" dirty="0"/>
              <a:t>Folosit în </a:t>
            </a:r>
            <a:r>
              <a:rPr lang="ro-RO" sz="2400" b="1" dirty="0"/>
              <a:t>ritualuri</a:t>
            </a:r>
            <a:r>
              <a:rPr lang="ro-RO" sz="2400" dirty="0"/>
              <a:t> sau la </a:t>
            </a:r>
            <a:r>
              <a:rPr lang="ro-RO" sz="2400" b="1" dirty="0"/>
              <a:t>marcarea trecerii timpului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819400" cy="42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Desktop\istoria-astro2\poze-carte\dabo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8" y="3398520"/>
            <a:ext cx="4226859" cy="27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istoria-astro2\poze-carte\dab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0338" y="3631320"/>
            <a:ext cx="3505199" cy="23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172200"/>
            <a:ext cx="2343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Menhire în Alsacia, Franța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852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Dolmenul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2" y="1467751"/>
            <a:ext cx="4343400" cy="3429000"/>
          </a:xfrm>
        </p:spPr>
        <p:txBody>
          <a:bodyPr>
            <a:normAutofit/>
          </a:bodyPr>
          <a:lstStyle/>
          <a:p>
            <a:r>
              <a:rPr lang="ro-RO" sz="2400" b="1" dirty="0"/>
              <a:t>Simbol feminin </a:t>
            </a:r>
            <a:r>
              <a:rPr lang="ro-RO" sz="2400" dirty="0"/>
              <a:t>folosit ca mormânt și uneori în </a:t>
            </a:r>
            <a:r>
              <a:rPr lang="ro-RO" sz="2400" b="1" dirty="0"/>
              <a:t>ritualuri</a:t>
            </a:r>
            <a:r>
              <a:rPr lang="ro-RO" sz="2400" dirty="0"/>
              <a:t> sau pentru a </a:t>
            </a:r>
            <a:r>
              <a:rPr lang="ro-RO" sz="2400" b="1" dirty="0"/>
              <a:t>marca</a:t>
            </a:r>
            <a:r>
              <a:rPr lang="ro-RO" sz="2400" dirty="0"/>
              <a:t> momente importante din an</a:t>
            </a:r>
          </a:p>
          <a:p>
            <a:pPr lvl="1"/>
            <a:r>
              <a:rPr lang="ro-RO" sz="2000" dirty="0"/>
              <a:t>Newgrange solstițiul de iarnă</a:t>
            </a:r>
          </a:p>
          <a:p>
            <a:pPr lvl="1"/>
            <a:r>
              <a:rPr lang="ro-RO" sz="2000" dirty="0"/>
              <a:t>În Spania și pe coasta Atlantică există numeroși dolmeni care au intrarea orientată astronomic.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8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42" y="457200"/>
            <a:ext cx="4010865" cy="265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78" y="3216720"/>
            <a:ext cx="4012129" cy="265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4580" y="6200288"/>
            <a:ext cx="2813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Sus: dolmen în Alsacia, Franța</a:t>
            </a:r>
          </a:p>
          <a:p>
            <a:r>
              <a:rPr lang="ro-RO" sz="1600" dirty="0"/>
              <a:t>Jos: dolmeni în Bangalore, India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729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Tumulul și mormântul cu pasaj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7421"/>
            <a:ext cx="5029200" cy="2200203"/>
          </a:xfrm>
        </p:spPr>
        <p:txBody>
          <a:bodyPr>
            <a:normAutofit/>
          </a:bodyPr>
          <a:lstStyle/>
          <a:p>
            <a:r>
              <a:rPr lang="ro-RO" sz="2000" b="1" dirty="0"/>
              <a:t>Tumul</a:t>
            </a:r>
            <a:r>
              <a:rPr lang="ro-RO" sz="2000" dirty="0"/>
              <a:t>: movilă de pământ sau piatră ce acoperă un mormânt</a:t>
            </a:r>
          </a:p>
          <a:p>
            <a:pPr lvl="1"/>
            <a:r>
              <a:rPr lang="ro-RO" sz="1800" dirty="0"/>
              <a:t>Poate fi rotund sau alungit</a:t>
            </a:r>
          </a:p>
          <a:p>
            <a:r>
              <a:rPr lang="ro-RO" sz="2000" b="1" dirty="0"/>
              <a:t>Mormânt cu pasaj</a:t>
            </a:r>
            <a:r>
              <a:rPr lang="ro-RO" sz="2000" dirty="0"/>
              <a:t>: tumul ce conține un culoar spre una sau mai multe camere funerare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4146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Dreapta: mormânt cu pasaj și interior, Avebury</a:t>
            </a:r>
          </a:p>
          <a:p>
            <a:r>
              <a:rPr lang="ro-RO" sz="1600" dirty="0"/>
              <a:t>Stânga: tumul, Avebury, Marea Britanie</a:t>
            </a:r>
            <a:endParaRPr lang="en-US" sz="1600" dirty="0"/>
          </a:p>
        </p:txBody>
      </p:sp>
      <p:pic>
        <p:nvPicPr>
          <p:cNvPr id="5122" name="Picture 2" descr="C:\Users\user\Desktop\trips1\UK-Irlanda-2013\DSC_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36" y="1555078"/>
            <a:ext cx="3643376" cy="24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trips1\UK-Irlanda-2013\DSC_1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36" y="3969751"/>
            <a:ext cx="3071022" cy="20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trips1\UK-Irlanda-2013\DSC_1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1" y="3774922"/>
            <a:ext cx="3562394" cy="23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2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">
  <a:themeElements>
    <a:clrScheme name="Celest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1372</Words>
  <Application>Microsoft Office PowerPoint</Application>
  <PresentationFormat>Expunere pe ecran (4:3)</PresentationFormat>
  <Paragraphs>183</Paragraphs>
  <Slides>22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Celest</vt:lpstr>
      <vt:lpstr>Astronomia în cultură</vt:lpstr>
      <vt:lpstr>Orientarea pe bolta cerească</vt:lpstr>
      <vt:lpstr>Ce s-a urmărit?</vt:lpstr>
      <vt:lpstr>Primul telescop – ochiul uman</vt:lpstr>
      <vt:lpstr>Megaliții</vt:lpstr>
      <vt:lpstr>Menhirul și dolmenul</vt:lpstr>
      <vt:lpstr>Menhirul</vt:lpstr>
      <vt:lpstr>Dolmenul</vt:lpstr>
      <vt:lpstr>Tumulul și mormântul cu pasaj</vt:lpstr>
      <vt:lpstr>Cercurile de piatră</vt:lpstr>
      <vt:lpstr>Roțile medicinale</vt:lpstr>
      <vt:lpstr>Cadranul solar</vt:lpstr>
      <vt:lpstr>Planetarii antice</vt:lpstr>
      <vt:lpstr>Sfera armilar</vt:lpstr>
      <vt:lpstr>Astrolabul</vt:lpstr>
      <vt:lpstr>Sextantul</vt:lpstr>
      <vt:lpstr>Telescopul astronomic – dincolo de limita ochiului uman</vt:lpstr>
      <vt:lpstr>Telescopul refractor</vt:lpstr>
      <vt:lpstr>Telescopul reflector</vt:lpstr>
      <vt:lpstr>Cât poate mări un telescop?</vt:lpstr>
      <vt:lpstr>Alte tipuri de instrumente astronomice</vt:lpstr>
      <vt:lpstr>De la ochi la telescop o evoluție a astronomiei, tehnologiei, omului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Astronomia vizualului între necesitate și curiozitate</dc:title>
  <dc:creator>Marc Frincu</dc:creator>
  <cp:lastModifiedBy>Marc Frincu</cp:lastModifiedBy>
  <cp:revision>95</cp:revision>
  <dcterms:created xsi:type="dcterms:W3CDTF">2016-10-21T18:07:47Z</dcterms:created>
  <dcterms:modified xsi:type="dcterms:W3CDTF">2019-10-03T14:26:11Z</dcterms:modified>
</cp:coreProperties>
</file>