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57" r:id="rId2"/>
    <p:sldId id="268" r:id="rId3"/>
    <p:sldId id="270" r:id="rId4"/>
    <p:sldId id="269" r:id="rId5"/>
    <p:sldId id="261" r:id="rId6"/>
    <p:sldId id="265" r:id="rId7"/>
    <p:sldId id="262" r:id="rId8"/>
    <p:sldId id="263" r:id="rId9"/>
    <p:sldId id="264" r:id="rId10"/>
    <p:sldId id="266" r:id="rId11"/>
    <p:sldId id="267" r:id="rId12"/>
    <p:sldId id="271" r:id="rId13"/>
    <p:sldId id="272" r:id="rId14"/>
    <p:sldId id="274" r:id="rId15"/>
    <p:sldId id="273" r:id="rId16"/>
    <p:sldId id="275" r:id="rId17"/>
    <p:sldId id="277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86" r:id="rId27"/>
    <p:sldId id="287" r:id="rId28"/>
    <p:sldId id="288" r:id="rId29"/>
    <p:sldId id="289" r:id="rId30"/>
    <p:sldId id="290" r:id="rId31"/>
    <p:sldId id="284" r:id="rId32"/>
    <p:sldId id="291" r:id="rId33"/>
    <p:sldId id="293" r:id="rId34"/>
    <p:sldId id="299" r:id="rId35"/>
    <p:sldId id="294" r:id="rId36"/>
    <p:sldId id="295" r:id="rId37"/>
    <p:sldId id="297" r:id="rId38"/>
    <p:sldId id="296" r:id="rId39"/>
    <p:sldId id="29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37CEC-9CAF-4E6E-870C-F442D30119F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203ED-53C9-47C4-9619-A83071B2704C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b="1" dirty="0"/>
            <a:t>Măsurători precise?</a:t>
          </a:r>
          <a:endParaRPr lang="en-US" b="1" dirty="0"/>
        </a:p>
      </dgm:t>
    </dgm:pt>
    <dgm:pt modelId="{714658C7-8616-49C8-9E2A-C2A2CE0DB46C}" type="parTrans" cxnId="{47BD5183-BE2E-4345-84D0-7781A2C662A9}">
      <dgm:prSet/>
      <dgm:spPr/>
      <dgm:t>
        <a:bodyPr/>
        <a:lstStyle/>
        <a:p>
          <a:endParaRPr lang="en-US"/>
        </a:p>
      </dgm:t>
    </dgm:pt>
    <dgm:pt modelId="{E3289939-87C0-4514-AD60-B42A21C79230}" type="sibTrans" cxnId="{47BD5183-BE2E-4345-84D0-7781A2C662A9}">
      <dgm:prSet/>
      <dgm:spPr/>
      <dgm:t>
        <a:bodyPr/>
        <a:lstStyle/>
        <a:p>
          <a:endParaRPr lang="en-US"/>
        </a:p>
      </dgm:t>
    </dgm:pt>
    <dgm:pt modelId="{DE1B49F9-8430-49D6-9C0A-5C00A28B287D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b="1" dirty="0"/>
            <a:t>Câte alinieri sunt? </a:t>
          </a:r>
        </a:p>
        <a:p>
          <a:r>
            <a:rPr lang="ro-RO" b="1" dirty="0"/>
            <a:t>Șansă vs. Intenție?</a:t>
          </a:r>
          <a:endParaRPr lang="en-US" b="1" dirty="0"/>
        </a:p>
      </dgm:t>
    </dgm:pt>
    <dgm:pt modelId="{3F14C369-1305-4375-92A9-2C3F1279CD58}" type="parTrans" cxnId="{7B5DA234-4B14-4E13-959E-2E019480BCAE}">
      <dgm:prSet/>
      <dgm:spPr/>
      <dgm:t>
        <a:bodyPr/>
        <a:lstStyle/>
        <a:p>
          <a:endParaRPr lang="en-US"/>
        </a:p>
      </dgm:t>
    </dgm:pt>
    <dgm:pt modelId="{71257E34-4EED-4E1F-9D3A-388D97636657}" type="sibTrans" cxnId="{7B5DA234-4B14-4E13-959E-2E019480BCAE}">
      <dgm:prSet/>
      <dgm:spPr/>
      <dgm:t>
        <a:bodyPr/>
        <a:lstStyle/>
        <a:p>
          <a:endParaRPr lang="en-US"/>
        </a:p>
      </dgm:t>
    </dgm:pt>
    <dgm:pt modelId="{8F8E2D9D-E370-47CA-95CC-1AFD63F425A2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b="1" dirty="0"/>
            <a:t>Era nevoie de alinieri?</a:t>
          </a:r>
          <a:endParaRPr lang="en-US" b="1" dirty="0"/>
        </a:p>
      </dgm:t>
    </dgm:pt>
    <dgm:pt modelId="{2EE3ADDD-59F7-4A7F-A6B6-60021424799F}" type="parTrans" cxnId="{17AD784F-1170-460D-8CAA-011DB833B0AD}">
      <dgm:prSet/>
      <dgm:spPr/>
      <dgm:t>
        <a:bodyPr/>
        <a:lstStyle/>
        <a:p>
          <a:endParaRPr lang="en-US"/>
        </a:p>
      </dgm:t>
    </dgm:pt>
    <dgm:pt modelId="{C96DF25D-AB0A-460B-A58C-66221B7ED877}" type="sibTrans" cxnId="{17AD784F-1170-460D-8CAA-011DB833B0AD}">
      <dgm:prSet/>
      <dgm:spPr/>
      <dgm:t>
        <a:bodyPr/>
        <a:lstStyle/>
        <a:p>
          <a:endParaRPr lang="en-US"/>
        </a:p>
      </dgm:t>
    </dgm:pt>
    <dgm:pt modelId="{F00B0C58-95F5-45FA-A727-11CA19BBF34D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b="1" dirty="0"/>
            <a:t>Reconstrucție sit exactă?</a:t>
          </a:r>
          <a:endParaRPr lang="en-US" b="1" dirty="0"/>
        </a:p>
      </dgm:t>
    </dgm:pt>
    <dgm:pt modelId="{4BB43E7C-560F-43A8-97E5-BA3ABBDFF941}" type="parTrans" cxnId="{55288416-404F-42F3-B0C7-6A7AB29F1197}">
      <dgm:prSet/>
      <dgm:spPr/>
      <dgm:t>
        <a:bodyPr/>
        <a:lstStyle/>
        <a:p>
          <a:endParaRPr lang="en-US"/>
        </a:p>
      </dgm:t>
    </dgm:pt>
    <dgm:pt modelId="{F6B5D6A2-55FE-41F5-B248-9165E96F2A21}" type="sibTrans" cxnId="{55288416-404F-42F3-B0C7-6A7AB29F1197}">
      <dgm:prSet/>
      <dgm:spPr/>
      <dgm:t>
        <a:bodyPr/>
        <a:lstStyle/>
        <a:p>
          <a:endParaRPr lang="en-US"/>
        </a:p>
      </dgm:t>
    </dgm:pt>
    <dgm:pt modelId="{8D86AECA-9A6A-4107-9FA3-63C72358B839}" type="pres">
      <dgm:prSet presAssocID="{72C37CEC-9CAF-4E6E-870C-F442D30119F3}" presName="cycle" presStyleCnt="0">
        <dgm:presLayoutVars>
          <dgm:dir/>
          <dgm:resizeHandles val="exact"/>
        </dgm:presLayoutVars>
      </dgm:prSet>
      <dgm:spPr/>
    </dgm:pt>
    <dgm:pt modelId="{4D9227DC-219D-413E-9682-10009B07497D}" type="pres">
      <dgm:prSet presAssocID="{F00B0C58-95F5-45FA-A727-11CA19BBF34D}" presName="node" presStyleLbl="node1" presStyleIdx="0" presStyleCnt="4">
        <dgm:presLayoutVars>
          <dgm:bulletEnabled val="1"/>
        </dgm:presLayoutVars>
      </dgm:prSet>
      <dgm:spPr/>
    </dgm:pt>
    <dgm:pt modelId="{41006AD9-05B0-479F-84ED-372D73A60EC2}" type="pres">
      <dgm:prSet presAssocID="{F00B0C58-95F5-45FA-A727-11CA19BBF34D}" presName="spNode" presStyleCnt="0"/>
      <dgm:spPr/>
    </dgm:pt>
    <dgm:pt modelId="{9B864046-A9BD-4490-AAB5-FFA22EC14562}" type="pres">
      <dgm:prSet presAssocID="{F6B5D6A2-55FE-41F5-B248-9165E96F2A21}" presName="sibTrans" presStyleLbl="sibTrans1D1" presStyleIdx="0" presStyleCnt="4"/>
      <dgm:spPr/>
    </dgm:pt>
    <dgm:pt modelId="{F1873D7B-0C4C-449A-B12A-7C22DDB1D7E5}" type="pres">
      <dgm:prSet presAssocID="{74D203ED-53C9-47C4-9619-A83071B2704C}" presName="node" presStyleLbl="node1" presStyleIdx="1" presStyleCnt="4">
        <dgm:presLayoutVars>
          <dgm:bulletEnabled val="1"/>
        </dgm:presLayoutVars>
      </dgm:prSet>
      <dgm:spPr/>
    </dgm:pt>
    <dgm:pt modelId="{B4C71073-D6A6-454F-9BB3-B5DA37CCF9A1}" type="pres">
      <dgm:prSet presAssocID="{74D203ED-53C9-47C4-9619-A83071B2704C}" presName="spNode" presStyleCnt="0"/>
      <dgm:spPr/>
    </dgm:pt>
    <dgm:pt modelId="{8E5F5AF2-C723-4275-84D5-B27820131588}" type="pres">
      <dgm:prSet presAssocID="{E3289939-87C0-4514-AD60-B42A21C79230}" presName="sibTrans" presStyleLbl="sibTrans1D1" presStyleIdx="1" presStyleCnt="4"/>
      <dgm:spPr/>
    </dgm:pt>
    <dgm:pt modelId="{86DDF700-356A-4043-9280-F5BBC8493806}" type="pres">
      <dgm:prSet presAssocID="{DE1B49F9-8430-49D6-9C0A-5C00A28B287D}" presName="node" presStyleLbl="node1" presStyleIdx="2" presStyleCnt="4">
        <dgm:presLayoutVars>
          <dgm:bulletEnabled val="1"/>
        </dgm:presLayoutVars>
      </dgm:prSet>
      <dgm:spPr/>
    </dgm:pt>
    <dgm:pt modelId="{213E5DB7-5AF6-4AD5-A29C-9EE7A1656ECB}" type="pres">
      <dgm:prSet presAssocID="{DE1B49F9-8430-49D6-9C0A-5C00A28B287D}" presName="spNode" presStyleCnt="0"/>
      <dgm:spPr/>
    </dgm:pt>
    <dgm:pt modelId="{86265A44-FCC8-49B5-833A-85568E3E8268}" type="pres">
      <dgm:prSet presAssocID="{71257E34-4EED-4E1F-9D3A-388D97636657}" presName="sibTrans" presStyleLbl="sibTrans1D1" presStyleIdx="2" presStyleCnt="4"/>
      <dgm:spPr/>
    </dgm:pt>
    <dgm:pt modelId="{5BF859BF-E4FF-4BA4-88B4-3F5796162FAB}" type="pres">
      <dgm:prSet presAssocID="{8F8E2D9D-E370-47CA-95CC-1AFD63F425A2}" presName="node" presStyleLbl="node1" presStyleIdx="3" presStyleCnt="4">
        <dgm:presLayoutVars>
          <dgm:bulletEnabled val="1"/>
        </dgm:presLayoutVars>
      </dgm:prSet>
      <dgm:spPr/>
    </dgm:pt>
    <dgm:pt modelId="{721C9990-2E49-4E03-8FD4-590C557BA894}" type="pres">
      <dgm:prSet presAssocID="{8F8E2D9D-E370-47CA-95CC-1AFD63F425A2}" presName="spNode" presStyleCnt="0"/>
      <dgm:spPr/>
    </dgm:pt>
    <dgm:pt modelId="{1D69C038-3A5D-4ABB-8115-CA81CB9AE018}" type="pres">
      <dgm:prSet presAssocID="{C96DF25D-AB0A-460B-A58C-66221B7ED877}" presName="sibTrans" presStyleLbl="sibTrans1D1" presStyleIdx="3" presStyleCnt="4"/>
      <dgm:spPr/>
    </dgm:pt>
  </dgm:ptLst>
  <dgm:cxnLst>
    <dgm:cxn modelId="{6F8E1401-9EE3-43F4-94E3-D96358B6D877}" type="presOf" srcId="{DE1B49F9-8430-49D6-9C0A-5C00A28B287D}" destId="{86DDF700-356A-4043-9280-F5BBC8493806}" srcOrd="0" destOrd="0" presId="urn:microsoft.com/office/officeart/2005/8/layout/cycle5"/>
    <dgm:cxn modelId="{55288416-404F-42F3-B0C7-6A7AB29F1197}" srcId="{72C37CEC-9CAF-4E6E-870C-F442D30119F3}" destId="{F00B0C58-95F5-45FA-A727-11CA19BBF34D}" srcOrd="0" destOrd="0" parTransId="{4BB43E7C-560F-43A8-97E5-BA3ABBDFF941}" sibTransId="{F6B5D6A2-55FE-41F5-B248-9165E96F2A21}"/>
    <dgm:cxn modelId="{51B1041E-1DC2-4F39-B845-A54624CCE643}" type="presOf" srcId="{F00B0C58-95F5-45FA-A727-11CA19BBF34D}" destId="{4D9227DC-219D-413E-9682-10009B07497D}" srcOrd="0" destOrd="0" presId="urn:microsoft.com/office/officeart/2005/8/layout/cycle5"/>
    <dgm:cxn modelId="{7B5DA234-4B14-4E13-959E-2E019480BCAE}" srcId="{72C37CEC-9CAF-4E6E-870C-F442D30119F3}" destId="{DE1B49F9-8430-49D6-9C0A-5C00A28B287D}" srcOrd="2" destOrd="0" parTransId="{3F14C369-1305-4375-92A9-2C3F1279CD58}" sibTransId="{71257E34-4EED-4E1F-9D3A-388D97636657}"/>
    <dgm:cxn modelId="{0639A96B-79C8-479E-837D-AC0D5E7FB45B}" type="presOf" srcId="{74D203ED-53C9-47C4-9619-A83071B2704C}" destId="{F1873D7B-0C4C-449A-B12A-7C22DDB1D7E5}" srcOrd="0" destOrd="0" presId="urn:microsoft.com/office/officeart/2005/8/layout/cycle5"/>
    <dgm:cxn modelId="{17AD784F-1170-460D-8CAA-011DB833B0AD}" srcId="{72C37CEC-9CAF-4E6E-870C-F442D30119F3}" destId="{8F8E2D9D-E370-47CA-95CC-1AFD63F425A2}" srcOrd="3" destOrd="0" parTransId="{2EE3ADDD-59F7-4A7F-A6B6-60021424799F}" sibTransId="{C96DF25D-AB0A-460B-A58C-66221B7ED877}"/>
    <dgm:cxn modelId="{DDC16083-E443-4B18-AC63-1BA9682EC8DB}" type="presOf" srcId="{F6B5D6A2-55FE-41F5-B248-9165E96F2A21}" destId="{9B864046-A9BD-4490-AAB5-FFA22EC14562}" srcOrd="0" destOrd="0" presId="urn:microsoft.com/office/officeart/2005/8/layout/cycle5"/>
    <dgm:cxn modelId="{47BD5183-BE2E-4345-84D0-7781A2C662A9}" srcId="{72C37CEC-9CAF-4E6E-870C-F442D30119F3}" destId="{74D203ED-53C9-47C4-9619-A83071B2704C}" srcOrd="1" destOrd="0" parTransId="{714658C7-8616-49C8-9E2A-C2A2CE0DB46C}" sibTransId="{E3289939-87C0-4514-AD60-B42A21C79230}"/>
    <dgm:cxn modelId="{3E2C3396-1CD3-49CB-9C61-51AC50E5C4A3}" type="presOf" srcId="{72C37CEC-9CAF-4E6E-870C-F442D30119F3}" destId="{8D86AECA-9A6A-4107-9FA3-63C72358B839}" srcOrd="0" destOrd="0" presId="urn:microsoft.com/office/officeart/2005/8/layout/cycle5"/>
    <dgm:cxn modelId="{AAACB0AC-4C87-4B95-AD5A-F5958DFB218A}" type="presOf" srcId="{C96DF25D-AB0A-460B-A58C-66221B7ED877}" destId="{1D69C038-3A5D-4ABB-8115-CA81CB9AE018}" srcOrd="0" destOrd="0" presId="urn:microsoft.com/office/officeart/2005/8/layout/cycle5"/>
    <dgm:cxn modelId="{2D842BAF-CBDC-48A7-ABEA-FEFCF04A8D28}" type="presOf" srcId="{8F8E2D9D-E370-47CA-95CC-1AFD63F425A2}" destId="{5BF859BF-E4FF-4BA4-88B4-3F5796162FAB}" srcOrd="0" destOrd="0" presId="urn:microsoft.com/office/officeart/2005/8/layout/cycle5"/>
    <dgm:cxn modelId="{B1D090C9-CB64-4C6C-BA32-FF1B167DFD96}" type="presOf" srcId="{71257E34-4EED-4E1F-9D3A-388D97636657}" destId="{86265A44-FCC8-49B5-833A-85568E3E8268}" srcOrd="0" destOrd="0" presId="urn:microsoft.com/office/officeart/2005/8/layout/cycle5"/>
    <dgm:cxn modelId="{CBC235D4-9ACB-4002-A8D9-307A58D38CBA}" type="presOf" srcId="{E3289939-87C0-4514-AD60-B42A21C79230}" destId="{8E5F5AF2-C723-4275-84D5-B27820131588}" srcOrd="0" destOrd="0" presId="urn:microsoft.com/office/officeart/2005/8/layout/cycle5"/>
    <dgm:cxn modelId="{4A179CBD-AF2A-43F2-9B60-009322047316}" type="presParOf" srcId="{8D86AECA-9A6A-4107-9FA3-63C72358B839}" destId="{4D9227DC-219D-413E-9682-10009B07497D}" srcOrd="0" destOrd="0" presId="urn:microsoft.com/office/officeart/2005/8/layout/cycle5"/>
    <dgm:cxn modelId="{E1473045-CCEE-42D9-B011-60D5EC514655}" type="presParOf" srcId="{8D86AECA-9A6A-4107-9FA3-63C72358B839}" destId="{41006AD9-05B0-479F-84ED-372D73A60EC2}" srcOrd="1" destOrd="0" presId="urn:microsoft.com/office/officeart/2005/8/layout/cycle5"/>
    <dgm:cxn modelId="{5BA37AF6-57AC-42C4-8385-BFCE484AE08E}" type="presParOf" srcId="{8D86AECA-9A6A-4107-9FA3-63C72358B839}" destId="{9B864046-A9BD-4490-AAB5-FFA22EC14562}" srcOrd="2" destOrd="0" presId="urn:microsoft.com/office/officeart/2005/8/layout/cycle5"/>
    <dgm:cxn modelId="{2F2591E6-61C3-496D-9F49-C7BE7C67E82C}" type="presParOf" srcId="{8D86AECA-9A6A-4107-9FA3-63C72358B839}" destId="{F1873D7B-0C4C-449A-B12A-7C22DDB1D7E5}" srcOrd="3" destOrd="0" presId="urn:microsoft.com/office/officeart/2005/8/layout/cycle5"/>
    <dgm:cxn modelId="{B5C156E4-5966-4A9D-88D7-8AE01845EABA}" type="presParOf" srcId="{8D86AECA-9A6A-4107-9FA3-63C72358B839}" destId="{B4C71073-D6A6-454F-9BB3-B5DA37CCF9A1}" srcOrd="4" destOrd="0" presId="urn:microsoft.com/office/officeart/2005/8/layout/cycle5"/>
    <dgm:cxn modelId="{02C4DCE3-25D8-4D9E-A931-D9FDB79ED805}" type="presParOf" srcId="{8D86AECA-9A6A-4107-9FA3-63C72358B839}" destId="{8E5F5AF2-C723-4275-84D5-B27820131588}" srcOrd="5" destOrd="0" presId="urn:microsoft.com/office/officeart/2005/8/layout/cycle5"/>
    <dgm:cxn modelId="{F8F7625C-3AB4-484F-B474-EDDD6E843DB3}" type="presParOf" srcId="{8D86AECA-9A6A-4107-9FA3-63C72358B839}" destId="{86DDF700-356A-4043-9280-F5BBC8493806}" srcOrd="6" destOrd="0" presId="urn:microsoft.com/office/officeart/2005/8/layout/cycle5"/>
    <dgm:cxn modelId="{1EF37468-6A20-4FA6-9767-056737E8DEC9}" type="presParOf" srcId="{8D86AECA-9A6A-4107-9FA3-63C72358B839}" destId="{213E5DB7-5AF6-4AD5-A29C-9EE7A1656ECB}" srcOrd="7" destOrd="0" presId="urn:microsoft.com/office/officeart/2005/8/layout/cycle5"/>
    <dgm:cxn modelId="{2AC00D6A-153C-4C0B-A78A-F7E59A4FBD2E}" type="presParOf" srcId="{8D86AECA-9A6A-4107-9FA3-63C72358B839}" destId="{86265A44-FCC8-49B5-833A-85568E3E8268}" srcOrd="8" destOrd="0" presId="urn:microsoft.com/office/officeart/2005/8/layout/cycle5"/>
    <dgm:cxn modelId="{B50E7794-65DB-4E12-9FCF-48874481E89D}" type="presParOf" srcId="{8D86AECA-9A6A-4107-9FA3-63C72358B839}" destId="{5BF859BF-E4FF-4BA4-88B4-3F5796162FAB}" srcOrd="9" destOrd="0" presId="urn:microsoft.com/office/officeart/2005/8/layout/cycle5"/>
    <dgm:cxn modelId="{F4BDA235-6611-4A74-B6A4-EE0CD3616045}" type="presParOf" srcId="{8D86AECA-9A6A-4107-9FA3-63C72358B839}" destId="{721C9990-2E49-4E03-8FD4-590C557BA894}" srcOrd="10" destOrd="0" presId="urn:microsoft.com/office/officeart/2005/8/layout/cycle5"/>
    <dgm:cxn modelId="{B65DAC72-85CA-4783-8840-B6CD8D3E7DB9}" type="presParOf" srcId="{8D86AECA-9A6A-4107-9FA3-63C72358B839}" destId="{1D69C038-3A5D-4ABB-8115-CA81CB9AE018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227DC-219D-413E-9682-10009B07497D}">
      <dsp:nvSpPr>
        <dsp:cNvPr id="0" name=""/>
        <dsp:cNvSpPr/>
      </dsp:nvSpPr>
      <dsp:spPr>
        <a:xfrm>
          <a:off x="2321718" y="174"/>
          <a:ext cx="1452562" cy="944165"/>
        </a:xfrm>
        <a:prstGeom prst="roundRect">
          <a:avLst/>
        </a:prstGeom>
        <a:gradFill rotWithShape="1">
          <a:gsLst>
            <a:gs pos="0">
              <a:schemeClr val="accent2">
                <a:tint val="70000"/>
                <a:lumMod val="110000"/>
              </a:schemeClr>
            </a:gs>
            <a:gs pos="100000">
              <a:schemeClr val="accent2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b="1" kern="1200" dirty="0"/>
            <a:t>Reconstrucție sit exactă?</a:t>
          </a:r>
          <a:endParaRPr lang="en-US" sz="1300" b="1" kern="1200" dirty="0"/>
        </a:p>
      </dsp:txBody>
      <dsp:txXfrm>
        <a:off x="2367808" y="46264"/>
        <a:ext cx="1360382" cy="851985"/>
      </dsp:txXfrm>
    </dsp:sp>
    <dsp:sp modelId="{9B864046-A9BD-4490-AAB5-FFA22EC14562}">
      <dsp:nvSpPr>
        <dsp:cNvPr id="0" name=""/>
        <dsp:cNvSpPr/>
      </dsp:nvSpPr>
      <dsp:spPr>
        <a:xfrm>
          <a:off x="1488257" y="472257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2486503" y="305186"/>
              </a:moveTo>
              <a:arcTo wR="1559742" hR="1559742" stAng="18387232" swAng="163356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873D7B-0C4C-449A-B12A-7C22DDB1D7E5}">
      <dsp:nvSpPr>
        <dsp:cNvPr id="0" name=""/>
        <dsp:cNvSpPr/>
      </dsp:nvSpPr>
      <dsp:spPr>
        <a:xfrm>
          <a:off x="3881461" y="1559917"/>
          <a:ext cx="1452562" cy="944165"/>
        </a:xfrm>
        <a:prstGeom prst="roundRect">
          <a:avLst/>
        </a:prstGeom>
        <a:gradFill rotWithShape="1">
          <a:gsLst>
            <a:gs pos="0">
              <a:schemeClr val="accent4">
                <a:tint val="70000"/>
                <a:lumMod val="110000"/>
              </a:schemeClr>
            </a:gs>
            <a:gs pos="100000">
              <a:schemeClr val="accent4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b="1" kern="1200" dirty="0"/>
            <a:t>Măsurători precise?</a:t>
          </a:r>
          <a:endParaRPr lang="en-US" sz="1300" b="1" kern="1200" dirty="0"/>
        </a:p>
      </dsp:txBody>
      <dsp:txXfrm>
        <a:off x="3927551" y="1606007"/>
        <a:ext cx="1360382" cy="851985"/>
      </dsp:txXfrm>
    </dsp:sp>
    <dsp:sp modelId="{8E5F5AF2-C723-4275-84D5-B27820131588}">
      <dsp:nvSpPr>
        <dsp:cNvPr id="0" name=""/>
        <dsp:cNvSpPr/>
      </dsp:nvSpPr>
      <dsp:spPr>
        <a:xfrm>
          <a:off x="1488257" y="472257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2957789" y="2251307"/>
              </a:moveTo>
              <a:arcTo wR="1559742" hR="1559742" stAng="1579199" swAng="163356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DDF700-356A-4043-9280-F5BBC8493806}">
      <dsp:nvSpPr>
        <dsp:cNvPr id="0" name=""/>
        <dsp:cNvSpPr/>
      </dsp:nvSpPr>
      <dsp:spPr>
        <a:xfrm>
          <a:off x="2321718" y="3119659"/>
          <a:ext cx="1452562" cy="944165"/>
        </a:xfrm>
        <a:prstGeom prst="roundRect">
          <a:avLst/>
        </a:prstGeom>
        <a:gradFill rotWithShape="1">
          <a:gsLst>
            <a:gs pos="0">
              <a:schemeClr val="accent1">
                <a:tint val="70000"/>
                <a:lumMod val="110000"/>
              </a:schemeClr>
            </a:gs>
            <a:gs pos="100000">
              <a:schemeClr val="accent1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b="1" kern="1200" dirty="0"/>
            <a:t>Câte alinieri sunt?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b="1" kern="1200" dirty="0"/>
            <a:t>Șansă vs. Intenție?</a:t>
          </a:r>
          <a:endParaRPr lang="en-US" sz="1300" b="1" kern="1200" dirty="0"/>
        </a:p>
      </dsp:txBody>
      <dsp:txXfrm>
        <a:off x="2367808" y="3165749"/>
        <a:ext cx="1360382" cy="851985"/>
      </dsp:txXfrm>
    </dsp:sp>
    <dsp:sp modelId="{86265A44-FCC8-49B5-833A-85568E3E8268}">
      <dsp:nvSpPr>
        <dsp:cNvPr id="0" name=""/>
        <dsp:cNvSpPr/>
      </dsp:nvSpPr>
      <dsp:spPr>
        <a:xfrm>
          <a:off x="1488257" y="472257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632981" y="2814299"/>
              </a:moveTo>
              <a:arcTo wR="1559742" hR="1559742" stAng="7587232" swAng="163356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859BF-E4FF-4BA4-88B4-3F5796162FAB}">
      <dsp:nvSpPr>
        <dsp:cNvPr id="0" name=""/>
        <dsp:cNvSpPr/>
      </dsp:nvSpPr>
      <dsp:spPr>
        <a:xfrm>
          <a:off x="761975" y="1559917"/>
          <a:ext cx="1452562" cy="944165"/>
        </a:xfrm>
        <a:prstGeom prst="roundRect">
          <a:avLst/>
        </a:prstGeom>
        <a:gradFill rotWithShape="1">
          <a:gsLst>
            <a:gs pos="0">
              <a:schemeClr val="accent5">
                <a:tint val="70000"/>
                <a:lumMod val="110000"/>
              </a:schemeClr>
            </a:gs>
            <a:gs pos="100000">
              <a:schemeClr val="accent5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b="1" kern="1200" dirty="0"/>
            <a:t>Era nevoie de alinieri?</a:t>
          </a:r>
          <a:endParaRPr lang="en-US" sz="1300" b="1" kern="1200" dirty="0"/>
        </a:p>
      </dsp:txBody>
      <dsp:txXfrm>
        <a:off x="808065" y="1606007"/>
        <a:ext cx="1360382" cy="851985"/>
      </dsp:txXfrm>
    </dsp:sp>
    <dsp:sp modelId="{1D69C038-3A5D-4ABB-8115-CA81CB9AE018}">
      <dsp:nvSpPr>
        <dsp:cNvPr id="0" name=""/>
        <dsp:cNvSpPr/>
      </dsp:nvSpPr>
      <dsp:spPr>
        <a:xfrm>
          <a:off x="1488257" y="472257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161695" y="868178"/>
              </a:moveTo>
              <a:arcTo wR="1559742" hR="1559742" stAng="12379199" swAng="163356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0D9A5-9710-4260-B2E1-910F8D5DEB51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E1BA0-3027-410B-BB78-35FF984D2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1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730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ine panoramică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1555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8254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4977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9427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096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2490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2247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5092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4866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4282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0332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2147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6100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1168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4835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6750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E010899-546F-4DE3-80D7-76BD45CF5607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7AB46BE-3D84-4577-9CE6-3852D917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57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rc.frincu@e-uvt.ro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goo.gl/WPBU5u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gcngJo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829761"/>
          </a:xfrm>
        </p:spPr>
        <p:txBody>
          <a:bodyPr/>
          <a:lstStyle/>
          <a:p>
            <a:r>
              <a:rPr lang="en-US" dirty="0" err="1"/>
              <a:t>Astronomia</a:t>
            </a:r>
            <a:r>
              <a:rPr lang="en-US" dirty="0"/>
              <a:t> </a:t>
            </a:r>
            <a:r>
              <a:rPr lang="ro-RO" dirty="0"/>
              <a:t>în cultură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2514600"/>
            <a:ext cx="6400800" cy="22860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o-RO" sz="3700" dirty="0">
                <a:solidFill>
                  <a:srgbClr val="0070C0"/>
                </a:solidFill>
              </a:rPr>
              <a:t>Alinieri astronomice:</a:t>
            </a:r>
          </a:p>
          <a:p>
            <a:pPr algn="ctr"/>
            <a:r>
              <a:rPr lang="ro-RO" sz="3700" dirty="0">
                <a:solidFill>
                  <a:srgbClr val="0070C0"/>
                </a:solidFill>
              </a:rPr>
              <a:t>șansă sau intenționalitate?</a:t>
            </a:r>
          </a:p>
          <a:p>
            <a:endParaRPr lang="ro-RO" dirty="0"/>
          </a:p>
          <a:p>
            <a:pPr algn="r"/>
            <a:r>
              <a:rPr lang="ro-RO" sz="1800" dirty="0"/>
              <a:t>Conf. Dr. </a:t>
            </a:r>
            <a:r>
              <a:rPr lang="ro-RO" sz="1800" b="1" dirty="0"/>
              <a:t>Marc Eduard FRÎNCU</a:t>
            </a:r>
          </a:p>
          <a:p>
            <a:pPr algn="r"/>
            <a:r>
              <a:rPr lang="ro-RO" sz="1800" dirty="0"/>
              <a:t>Facultatea de Matematică și Informatică</a:t>
            </a:r>
          </a:p>
          <a:p>
            <a:pPr algn="r"/>
            <a:r>
              <a:rPr lang="ro-RO" sz="1800" dirty="0"/>
              <a:t>Departamentul de Informatică</a:t>
            </a:r>
          </a:p>
          <a:p>
            <a:pPr algn="r"/>
            <a:r>
              <a:rPr lang="ro-RO" sz="1800" dirty="0"/>
              <a:t>Universitatea de Vest Timișoara</a:t>
            </a:r>
          </a:p>
          <a:p>
            <a:pPr algn="r"/>
            <a:r>
              <a:rPr lang="ro-RO" sz="1800" dirty="0"/>
              <a:t>Email: </a:t>
            </a:r>
            <a:r>
              <a:rPr lang="ro-RO" sz="1800" dirty="0">
                <a:hlinkClick r:id="rId2"/>
              </a:rPr>
              <a:t>marc.frincu@e-uvt.ro</a:t>
            </a:r>
            <a:r>
              <a:rPr lang="ro-RO" sz="1800" dirty="0"/>
              <a:t>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7B39-1C0C-4290-9996-18289C550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42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Newgrange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3528"/>
            <a:ext cx="7772400" cy="892973"/>
          </a:xfrm>
        </p:spPr>
        <p:txBody>
          <a:bodyPr/>
          <a:lstStyle/>
          <a:p>
            <a:r>
              <a:rPr lang="ro-RO" dirty="0"/>
              <a:t>Movilă de pământ construită circa 3.200 î.Hr.</a:t>
            </a:r>
          </a:p>
          <a:p>
            <a:r>
              <a:rPr lang="ro-RO" b="1" dirty="0"/>
              <a:t>Aliniere </a:t>
            </a:r>
            <a:r>
              <a:rPr lang="ro-RO" dirty="0"/>
              <a:t>cu </a:t>
            </a:r>
            <a:r>
              <a:rPr lang="ro-RO" dirty="0">
                <a:solidFill>
                  <a:srgbClr val="FF0000"/>
                </a:solidFill>
              </a:rPr>
              <a:t>răsăritul Soarelui </a:t>
            </a:r>
            <a:r>
              <a:rPr lang="ro-RO" dirty="0"/>
              <a:t>la </a:t>
            </a:r>
            <a:r>
              <a:rPr lang="ro-RO" dirty="0">
                <a:solidFill>
                  <a:srgbClr val="FF0000"/>
                </a:solidFill>
              </a:rPr>
              <a:t>solstițiul de iarnă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10</a:t>
            </a:fld>
            <a:endParaRPr lang="en-US"/>
          </a:p>
        </p:txBody>
      </p:sp>
      <p:pic>
        <p:nvPicPr>
          <p:cNvPr id="4099" name="Picture 3" descr="C:\Users\user\Desktop\Pics1\DSC_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84" y="3124200"/>
            <a:ext cx="5127625" cy="339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Pics1\newgrange-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5" y="2651120"/>
            <a:ext cx="4419264" cy="220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41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istoria-astro2\mnajdra-cur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33282"/>
            <a:ext cx="73850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Mnajdra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43074"/>
            <a:ext cx="7772400" cy="999068"/>
          </a:xfrm>
        </p:spPr>
        <p:txBody>
          <a:bodyPr/>
          <a:lstStyle/>
          <a:p>
            <a:r>
              <a:rPr lang="ro-RO" dirty="0"/>
              <a:t>Temple construite circa 3.600 î.Hr. în Malta</a:t>
            </a:r>
          </a:p>
          <a:p>
            <a:r>
              <a:rPr lang="ro-RO" dirty="0"/>
              <a:t>Se </a:t>
            </a:r>
            <a:r>
              <a:rPr lang="ro-RO" b="1" dirty="0"/>
              <a:t>aliniază</a:t>
            </a:r>
            <a:r>
              <a:rPr lang="ro-RO" dirty="0"/>
              <a:t>  cu </a:t>
            </a:r>
            <a:r>
              <a:rPr lang="ro-RO" dirty="0">
                <a:solidFill>
                  <a:srgbClr val="FF0000"/>
                </a:solidFill>
              </a:rPr>
              <a:t>răsăritul Soarelui </a:t>
            </a:r>
            <a:r>
              <a:rPr lang="ro-RO" dirty="0"/>
              <a:t>la </a:t>
            </a:r>
            <a:r>
              <a:rPr lang="ro-RO" dirty="0">
                <a:solidFill>
                  <a:srgbClr val="FF0000"/>
                </a:solidFill>
              </a:rPr>
              <a:t>răsărit la echinocții </a:t>
            </a:r>
            <a:r>
              <a:rPr lang="ro-RO" dirty="0"/>
              <a:t>și</a:t>
            </a:r>
            <a:r>
              <a:rPr lang="ro-RO" dirty="0">
                <a:solidFill>
                  <a:srgbClr val="FF0000"/>
                </a:solidFill>
              </a:rPr>
              <a:t> solstiții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00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istoria-astro2\giza-alinier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1" y="3453979"/>
            <a:ext cx="3898424" cy="33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Marile piramide de la Giza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49" y="1691138"/>
            <a:ext cx="7772400" cy="2133601"/>
          </a:xfrm>
        </p:spPr>
        <p:txBody>
          <a:bodyPr>
            <a:normAutofit/>
          </a:bodyPr>
          <a:lstStyle/>
          <a:p>
            <a:r>
              <a:rPr lang="ro-RO" dirty="0"/>
              <a:t>Construite circa 2.600 î.Hr,</a:t>
            </a:r>
          </a:p>
          <a:p>
            <a:r>
              <a:rPr lang="ro-RO" dirty="0"/>
              <a:t>Fețele marilor piramide sunt </a:t>
            </a:r>
            <a:r>
              <a:rPr lang="ro-RO" b="1" dirty="0"/>
              <a:t>aliniate E-V și N-S </a:t>
            </a:r>
            <a:r>
              <a:rPr lang="ro-RO" dirty="0"/>
              <a:t>cu o precizie de 3 minute de arc</a:t>
            </a:r>
          </a:p>
          <a:p>
            <a:r>
              <a:rPr lang="ro-RO" b="1" dirty="0"/>
              <a:t>Ipoteze</a:t>
            </a:r>
            <a:r>
              <a:rPr lang="ro-RO" dirty="0"/>
              <a:t> legate de o reprezentare a centurii constelației Orion</a:t>
            </a:r>
          </a:p>
          <a:p>
            <a:r>
              <a:rPr lang="ro-RO" b="1" dirty="0"/>
              <a:t>Alinieri </a:t>
            </a:r>
            <a:r>
              <a:rPr lang="ro-RO" dirty="0">
                <a:solidFill>
                  <a:srgbClr val="FF0000"/>
                </a:solidFill>
              </a:rPr>
              <a:t>solstițiale</a:t>
            </a:r>
            <a:r>
              <a:rPr lang="ro-RO" dirty="0"/>
              <a:t> ale complexului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12</a:t>
            </a:fld>
            <a:endParaRPr lang="en-US"/>
          </a:p>
        </p:txBody>
      </p:sp>
      <p:pic>
        <p:nvPicPr>
          <p:cNvPr id="9219" name="Picture 3" descr="C:\Users\user\Desktop\istoria-astro2\giza-or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84" y="3276600"/>
            <a:ext cx="3745827" cy="24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41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Nabta Playa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558926"/>
            <a:ext cx="7772400" cy="1456267"/>
          </a:xfrm>
        </p:spPr>
        <p:txBody>
          <a:bodyPr>
            <a:normAutofit/>
          </a:bodyPr>
          <a:lstStyle/>
          <a:p>
            <a:r>
              <a:rPr lang="ro-RO" sz="2000" dirty="0"/>
              <a:t>6.100-5.600 î.Hr.</a:t>
            </a:r>
          </a:p>
          <a:p>
            <a:r>
              <a:rPr lang="ro-RO" sz="2000" b="1" dirty="0"/>
              <a:t>Alinieri</a:t>
            </a:r>
            <a:r>
              <a:rPr lang="ro-RO" sz="2000" dirty="0"/>
              <a:t> la </a:t>
            </a:r>
            <a:r>
              <a:rPr lang="ro-RO" sz="2000" dirty="0">
                <a:solidFill>
                  <a:srgbClr val="FF0000"/>
                </a:solidFill>
              </a:rPr>
              <a:t>solstițiul de vară</a:t>
            </a:r>
          </a:p>
          <a:p>
            <a:pPr lvl="1"/>
            <a:r>
              <a:rPr lang="ro-RO" sz="1800" dirty="0"/>
              <a:t>Începutul sezonului ploios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13</a:t>
            </a:fld>
            <a:endParaRPr lang="en-US"/>
          </a:p>
        </p:txBody>
      </p:sp>
      <p:pic>
        <p:nvPicPr>
          <p:cNvPr id="10242" name="Picture 2" descr="C:\Users\user\Desktop\istoria-astro2\nabta-play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63" y="3778619"/>
            <a:ext cx="5112552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primii-astronomi\nabta_pla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2647"/>
            <a:ext cx="4319499" cy="286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20395" y="3721470"/>
            <a:ext cx="1727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Sursă imagine: wikipedia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7818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Angkor Wat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772400" cy="1600201"/>
          </a:xfrm>
        </p:spPr>
        <p:txBody>
          <a:bodyPr>
            <a:normAutofit/>
          </a:bodyPr>
          <a:lstStyle/>
          <a:p>
            <a:r>
              <a:rPr lang="ro-RO" dirty="0"/>
              <a:t>Cambogia, construit de khmerii roșii în secolul XII d.Hr.</a:t>
            </a:r>
          </a:p>
          <a:p>
            <a:r>
              <a:rPr lang="ro-RO" dirty="0"/>
              <a:t>Cel mai mare complex religios din lume</a:t>
            </a:r>
          </a:p>
          <a:p>
            <a:r>
              <a:rPr lang="ro-RO" b="1" dirty="0"/>
              <a:t>Aliniat</a:t>
            </a:r>
            <a:r>
              <a:rPr lang="ro-RO" dirty="0"/>
              <a:t> E-V cu </a:t>
            </a:r>
            <a:r>
              <a:rPr lang="ro-RO" dirty="0">
                <a:solidFill>
                  <a:srgbClr val="FF0000"/>
                </a:solidFill>
              </a:rPr>
              <a:t>răsăritul și apusul Soarelui la echinocții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14</a:t>
            </a:fld>
            <a:endParaRPr lang="en-US"/>
          </a:p>
        </p:txBody>
      </p:sp>
      <p:pic>
        <p:nvPicPr>
          <p:cNvPr id="12290" name="Picture 2" descr="Front side of main comple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71792"/>
            <a:ext cx="4824413" cy="327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6248399"/>
            <a:ext cx="1727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Sursă imagine: wikipedia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9702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Turnul din Jericho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" y="1635875"/>
            <a:ext cx="7772400" cy="1600201"/>
          </a:xfrm>
        </p:spPr>
        <p:txBody>
          <a:bodyPr>
            <a:normAutofit/>
          </a:bodyPr>
          <a:lstStyle/>
          <a:p>
            <a:r>
              <a:rPr lang="ro-RO" sz="2000" dirty="0"/>
              <a:t>Localizat în Israel</a:t>
            </a:r>
          </a:p>
          <a:p>
            <a:r>
              <a:rPr lang="ro-RO" sz="2000" dirty="0"/>
              <a:t>Construit circa 8.000 î.Hr.</a:t>
            </a:r>
          </a:p>
          <a:p>
            <a:r>
              <a:rPr lang="ro-RO" sz="2000" b="1" dirty="0"/>
              <a:t>Aliniere</a:t>
            </a:r>
            <a:r>
              <a:rPr lang="ro-RO" sz="2000" dirty="0"/>
              <a:t> cu umbra soarelui (lăsată de vf. unui munte din apropiere) la </a:t>
            </a:r>
            <a:r>
              <a:rPr lang="ro-RO" sz="2000" dirty="0">
                <a:solidFill>
                  <a:srgbClr val="FF0000"/>
                </a:solidFill>
              </a:rPr>
              <a:t>solstițiul de vară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15</a:t>
            </a:fld>
            <a:endParaRPr lang="en-US"/>
          </a:p>
        </p:txBody>
      </p:sp>
      <p:pic>
        <p:nvPicPr>
          <p:cNvPr id="11266" name="Picture 2" descr="Tower of Jerich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08428"/>
            <a:ext cx="3657600" cy="275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4600" y="6059488"/>
            <a:ext cx="1727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Sursă imagine: wikipedia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3002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Roata medicinală de la Bighorn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402" y="1373294"/>
            <a:ext cx="7772400" cy="2362201"/>
          </a:xfrm>
        </p:spPr>
        <p:txBody>
          <a:bodyPr>
            <a:normAutofit/>
          </a:bodyPr>
          <a:lstStyle/>
          <a:p>
            <a:r>
              <a:rPr lang="ro-RO" dirty="0"/>
              <a:t>Construit între 1.400 și 1.800 d. Hr.</a:t>
            </a:r>
          </a:p>
          <a:p>
            <a:r>
              <a:rPr lang="ro-RO" dirty="0"/>
              <a:t>Multiple </a:t>
            </a:r>
            <a:r>
              <a:rPr lang="ro-RO" b="1" dirty="0"/>
              <a:t>alinieri </a:t>
            </a:r>
            <a:r>
              <a:rPr lang="ro-RO" dirty="0"/>
              <a:t>cu </a:t>
            </a:r>
            <a:r>
              <a:rPr lang="ro-RO" dirty="0">
                <a:solidFill>
                  <a:srgbClr val="FF0000"/>
                </a:solidFill>
              </a:rPr>
              <a:t>Soarele</a:t>
            </a:r>
            <a:r>
              <a:rPr lang="ro-RO" dirty="0"/>
              <a:t> și </a:t>
            </a:r>
            <a:r>
              <a:rPr lang="ro-RO" dirty="0">
                <a:solidFill>
                  <a:srgbClr val="FF0000"/>
                </a:solidFill>
              </a:rPr>
              <a:t>diverse stele</a:t>
            </a:r>
          </a:p>
          <a:p>
            <a:r>
              <a:rPr lang="ro-RO" dirty="0"/>
              <a:t>28 de spițe</a:t>
            </a:r>
          </a:p>
          <a:p>
            <a:pPr lvl="1"/>
            <a:r>
              <a:rPr lang="ro-RO" dirty="0"/>
              <a:t>Calendar lunar?</a:t>
            </a:r>
            <a:r>
              <a:rPr lang="ro-RO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16</a:t>
            </a:fld>
            <a:endParaRPr lang="en-US"/>
          </a:p>
        </p:txBody>
      </p:sp>
      <p:pic>
        <p:nvPicPr>
          <p:cNvPr id="13316" name="Picture 4" descr="C:\Users\user\Desktop\Pics1\medine-wheel-sunrise-with-su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61381"/>
            <a:ext cx="7404202" cy="20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Pics1\bighor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93499"/>
            <a:ext cx="4214914" cy="211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969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Serpent mound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14" y="2072642"/>
            <a:ext cx="7772400" cy="2286001"/>
          </a:xfrm>
        </p:spPr>
        <p:txBody>
          <a:bodyPr>
            <a:normAutofit/>
          </a:bodyPr>
          <a:lstStyle/>
          <a:p>
            <a:r>
              <a:rPr lang="ro-RO" dirty="0"/>
              <a:t>În zona Ohio au existat o serie de civilizații care începând de acum 2.000 de ani au realizat construcții de pământ, multe aliniate astronomic.</a:t>
            </a:r>
          </a:p>
          <a:p>
            <a:r>
              <a:rPr lang="ro-RO" dirty="0"/>
              <a:t>Movila Șarpelui este un exemplu de </a:t>
            </a:r>
            <a:r>
              <a:rPr lang="ro-RO" b="1" dirty="0"/>
              <a:t>aliniere</a:t>
            </a:r>
            <a:r>
              <a:rPr lang="ro-RO" dirty="0"/>
              <a:t> cu diverse poziții a </a:t>
            </a:r>
            <a:r>
              <a:rPr lang="ro-RO" dirty="0">
                <a:solidFill>
                  <a:srgbClr val="FF0000"/>
                </a:solidFill>
              </a:rPr>
              <a:t>Soarelui</a:t>
            </a:r>
            <a:r>
              <a:rPr lang="ro-RO" dirty="0"/>
              <a:t> și </a:t>
            </a:r>
            <a:r>
              <a:rPr lang="ro-RO" dirty="0">
                <a:solidFill>
                  <a:srgbClr val="FF0000"/>
                </a:solidFill>
              </a:rPr>
              <a:t>Lunii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17</a:t>
            </a:fld>
            <a:endParaRPr lang="en-US"/>
          </a:p>
        </p:txBody>
      </p:sp>
      <p:pic>
        <p:nvPicPr>
          <p:cNvPr id="15362" name="Picture 2" descr="C:\Users\user\Desktop\Pics1\serpend-m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0" y="3810000"/>
            <a:ext cx="6288088" cy="29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Pics1\serpent-m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60" y="147649"/>
            <a:ext cx="4672390" cy="233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9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Hovenweep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729553"/>
            <a:ext cx="7772400" cy="1143001"/>
          </a:xfrm>
        </p:spPr>
        <p:txBody>
          <a:bodyPr>
            <a:normAutofit/>
          </a:bodyPr>
          <a:lstStyle/>
          <a:p>
            <a:r>
              <a:rPr lang="ro-RO" sz="2000" dirty="0"/>
              <a:t>Construcție complexă fortificată în Utah (primul mileniu d. Hr.)</a:t>
            </a:r>
          </a:p>
          <a:p>
            <a:r>
              <a:rPr lang="ro-RO" sz="2000" dirty="0"/>
              <a:t>Castelul prezintă orificii prin care pătrunde </a:t>
            </a:r>
            <a:r>
              <a:rPr lang="ro-RO" sz="2000" dirty="0">
                <a:solidFill>
                  <a:srgbClr val="FF0000"/>
                </a:solidFill>
              </a:rPr>
              <a:t>lumina la solstiții și echinocții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18</a:t>
            </a:fld>
            <a:endParaRPr lang="en-US"/>
          </a:p>
        </p:txBody>
      </p:sp>
      <p:pic>
        <p:nvPicPr>
          <p:cNvPr id="14338" name="Picture 2" descr="C:\Users\user\Desktop\Pics1\hovenweep-lumi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24" y="2872554"/>
            <a:ext cx="5926762" cy="392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88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Mayașii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8784"/>
            <a:ext cx="8229600" cy="2543399"/>
          </a:xfrm>
        </p:spPr>
        <p:txBody>
          <a:bodyPr>
            <a:normAutofit/>
          </a:bodyPr>
          <a:lstStyle/>
          <a:p>
            <a:r>
              <a:rPr lang="ro-RO" dirty="0"/>
              <a:t>Zona Mexicului, Guatemalei și Belize</a:t>
            </a:r>
          </a:p>
          <a:p>
            <a:r>
              <a:rPr lang="ro-RO" dirty="0"/>
              <a:t>Primul mileniu d.Hr.</a:t>
            </a:r>
          </a:p>
          <a:p>
            <a:r>
              <a:rPr lang="ro-RO" b="1" dirty="0"/>
              <a:t>Chichen Itza</a:t>
            </a:r>
          </a:p>
          <a:p>
            <a:pPr lvl="1"/>
            <a:r>
              <a:rPr lang="ro-RO" b="1" dirty="0"/>
              <a:t>Alinieri</a:t>
            </a:r>
            <a:r>
              <a:rPr lang="ro-RO" dirty="0"/>
              <a:t> la </a:t>
            </a:r>
            <a:r>
              <a:rPr lang="ro-RO" dirty="0">
                <a:solidFill>
                  <a:srgbClr val="FF0000"/>
                </a:solidFill>
              </a:rPr>
              <a:t>echinocții</a:t>
            </a:r>
          </a:p>
          <a:p>
            <a:r>
              <a:rPr lang="ro-RO" b="1" dirty="0"/>
              <a:t>Tullum </a:t>
            </a:r>
          </a:p>
          <a:p>
            <a:pPr lvl="1"/>
            <a:r>
              <a:rPr lang="ro-RO" b="1" dirty="0"/>
              <a:t>Alinieri</a:t>
            </a:r>
            <a:r>
              <a:rPr lang="ro-RO" dirty="0"/>
              <a:t> la </a:t>
            </a:r>
            <a:r>
              <a:rPr lang="ro-RO" dirty="0">
                <a:solidFill>
                  <a:srgbClr val="FF0000"/>
                </a:solidFill>
              </a:rPr>
              <a:t>solstițiul</a:t>
            </a:r>
            <a:r>
              <a:rPr lang="ro-RO" dirty="0"/>
              <a:t> de iarnă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19</a:t>
            </a:fld>
            <a:endParaRPr lang="en-US"/>
          </a:p>
        </p:txBody>
      </p:sp>
      <p:pic>
        <p:nvPicPr>
          <p:cNvPr id="16388" name="Picture 4" descr="C:\Users\user\Desktop\istoria-astro2\imagini\full size\full size\COL\DSC_0746finshar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971" y="348093"/>
            <a:ext cx="4078717" cy="265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user\Desktop\Pics1\chichen-itz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09" y="3119086"/>
            <a:ext cx="3927999" cy="196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user\Desktop\istoria-astro2\imagini\full size\full size\AB\group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45" y="4329549"/>
            <a:ext cx="3002280" cy="201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Pics1\tulu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24196"/>
            <a:ext cx="3290535" cy="163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4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Mișcarea Soarelui pe boltă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360" y="1675767"/>
            <a:ext cx="3799840" cy="4877433"/>
          </a:xfrm>
        </p:spPr>
        <p:txBody>
          <a:bodyPr>
            <a:normAutofit/>
          </a:bodyPr>
          <a:lstStyle/>
          <a:p>
            <a:r>
              <a:rPr lang="ro-RO" sz="2000" b="1" dirty="0"/>
              <a:t>Traseul aparent </a:t>
            </a:r>
            <a:r>
              <a:rPr lang="ro-RO" sz="2000" dirty="0"/>
              <a:t>al Soarelui pe bolta cerească se numește </a:t>
            </a:r>
            <a:r>
              <a:rPr lang="ro-RO" sz="2000" b="1" dirty="0">
                <a:solidFill>
                  <a:schemeClr val="accent1"/>
                </a:solidFill>
              </a:rPr>
              <a:t>ecliptică</a:t>
            </a:r>
            <a:endParaRPr lang="en-US" sz="2000" b="1" dirty="0">
              <a:solidFill>
                <a:schemeClr val="accent1"/>
              </a:solidFill>
            </a:endParaRPr>
          </a:p>
          <a:p>
            <a:r>
              <a:rPr lang="en-US" sz="2000" dirty="0"/>
              <a:t>De-a </a:t>
            </a:r>
            <a:r>
              <a:rPr lang="en-US" sz="2000" dirty="0" err="1"/>
              <a:t>lungul</a:t>
            </a:r>
            <a:r>
              <a:rPr lang="en-US" sz="2000" dirty="0"/>
              <a:t> </a:t>
            </a:r>
            <a:r>
              <a:rPr lang="en-US" sz="2000" dirty="0" err="1"/>
              <a:t>unui</a:t>
            </a:r>
            <a:r>
              <a:rPr lang="en-US" sz="2000" dirty="0"/>
              <a:t> an </a:t>
            </a:r>
            <a:r>
              <a:rPr lang="en-US" sz="2000" dirty="0" err="1"/>
              <a:t>Soarele</a:t>
            </a:r>
            <a:r>
              <a:rPr lang="en-US" sz="2000" dirty="0"/>
              <a:t> r</a:t>
            </a:r>
            <a:r>
              <a:rPr lang="ro-RO" sz="2000" dirty="0"/>
              <a:t>ăsare și apune din diverse puncte ale orizontului</a:t>
            </a:r>
          </a:p>
          <a:p>
            <a:pPr lvl="1"/>
            <a:r>
              <a:rPr lang="ro-RO" sz="1600" dirty="0"/>
              <a:t>Mișcarea se repetă la fiecare </a:t>
            </a:r>
            <a:r>
              <a:rPr lang="en-US" sz="1600" b="1" dirty="0"/>
              <a:t>365,24</a:t>
            </a:r>
            <a:r>
              <a:rPr lang="ro-RO" sz="1600" b="1" dirty="0"/>
              <a:t> de zile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2</a:t>
            </a:fld>
            <a:endParaRPr lang="en-US"/>
          </a:p>
        </p:txBody>
      </p:sp>
      <p:pic>
        <p:nvPicPr>
          <p:cNvPr id="6147" name="Picture 3" descr="C:\Users\user\Desktop\istoria-astro2\ilustratii\2 Pozitia Soarelui la echinoctii si solstitiile de vara si iar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02881"/>
            <a:ext cx="5029200" cy="35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458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Teotihuacan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517"/>
            <a:ext cx="4114800" cy="4536881"/>
          </a:xfrm>
        </p:spPr>
        <p:txBody>
          <a:bodyPr>
            <a:normAutofit/>
          </a:bodyPr>
          <a:lstStyle/>
          <a:p>
            <a:r>
              <a:rPr lang="ro-RO" dirty="0"/>
              <a:t>Situat lângă capitala Ciudat de Mexico </a:t>
            </a:r>
          </a:p>
          <a:p>
            <a:r>
              <a:rPr lang="ro-RO" dirty="0"/>
              <a:t>Construit circa 200 î.Hr. – 500 d.Hr</a:t>
            </a:r>
          </a:p>
          <a:p>
            <a:r>
              <a:rPr lang="ro-RO" b="1" dirty="0"/>
              <a:t>Alinieri</a:t>
            </a:r>
            <a:r>
              <a:rPr lang="ro-RO" dirty="0"/>
              <a:t> cu datele </a:t>
            </a:r>
            <a:r>
              <a:rPr lang="ro-RO" dirty="0">
                <a:solidFill>
                  <a:srgbClr val="FF0000"/>
                </a:solidFill>
              </a:rPr>
              <a:t>tranzitul zenital al Soarelui</a:t>
            </a:r>
            <a:r>
              <a:rPr lang="ro-RO" dirty="0"/>
              <a:t> (nu lasă umbre) specifice sitului de la Izapa și Teotihuacan</a:t>
            </a:r>
          </a:p>
          <a:p>
            <a:r>
              <a:rPr lang="ro-RO" dirty="0"/>
              <a:t>Legături cu calendarul sacru de 260 de zile</a:t>
            </a:r>
          </a:p>
          <a:p>
            <a:pPr lvl="1"/>
            <a:r>
              <a:rPr lang="ro-RO" sz="1200" dirty="0"/>
              <a:t>Bazat pe tranzitul zenital creat probabil de Olmeci</a:t>
            </a:r>
          </a:p>
          <a:p>
            <a:pPr lvl="1"/>
            <a:r>
              <a:rPr lang="ro-RO" sz="1200" dirty="0"/>
              <a:t>Perioada de sarcină la femei</a:t>
            </a:r>
          </a:p>
          <a:p>
            <a:pPr lvl="1"/>
            <a:r>
              <a:rPr lang="ro-RO" sz="1200" dirty="0"/>
              <a:t>Produs a două numere sacre la Mayași 13 și 20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20</a:t>
            </a:fld>
            <a:endParaRPr lang="en-US" dirty="0"/>
          </a:p>
        </p:txBody>
      </p:sp>
      <p:pic>
        <p:nvPicPr>
          <p:cNvPr id="17410" name="Picture 2" descr="C:\Users\user\Desktop\istoria-astro2\imagini\full size\full size\COL\DSC_02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06" y="2909701"/>
            <a:ext cx="4065588" cy="257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Pics1\teotihuac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06" y="427738"/>
            <a:ext cx="4065588" cy="20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2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Machu Picchu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630" y="1518611"/>
            <a:ext cx="4373170" cy="1752601"/>
          </a:xfrm>
        </p:spPr>
        <p:txBody>
          <a:bodyPr>
            <a:normAutofit/>
          </a:bodyPr>
          <a:lstStyle/>
          <a:p>
            <a:r>
              <a:rPr lang="ro-RO" dirty="0"/>
              <a:t>Construit circa 1.400 d.Hr.</a:t>
            </a:r>
          </a:p>
          <a:p>
            <a:r>
              <a:rPr lang="ro-RO" dirty="0"/>
              <a:t>Nu a fost descoperit de conchistadori</a:t>
            </a:r>
          </a:p>
          <a:p>
            <a:r>
              <a:rPr lang="ro-RO" b="1" dirty="0"/>
              <a:t>Alinieri</a:t>
            </a:r>
            <a:r>
              <a:rPr lang="ro-RO" dirty="0"/>
              <a:t> cu </a:t>
            </a:r>
            <a:r>
              <a:rPr lang="ro-RO" dirty="0">
                <a:solidFill>
                  <a:srgbClr val="FF0000"/>
                </a:solidFill>
              </a:rPr>
              <a:t>răsăritul Soarelui</a:t>
            </a:r>
            <a:r>
              <a:rPr lang="ro-RO" dirty="0"/>
              <a:t> la </a:t>
            </a:r>
            <a:r>
              <a:rPr lang="ro-RO" dirty="0">
                <a:solidFill>
                  <a:srgbClr val="FF0000"/>
                </a:solidFill>
              </a:rPr>
              <a:t>echinocții</a:t>
            </a:r>
            <a:r>
              <a:rPr lang="ro-RO" dirty="0"/>
              <a:t> și </a:t>
            </a:r>
            <a:r>
              <a:rPr lang="ro-RO" dirty="0">
                <a:solidFill>
                  <a:srgbClr val="FF0000"/>
                </a:solidFill>
              </a:rPr>
              <a:t>solstiții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21</a:t>
            </a:fld>
            <a:endParaRPr lang="en-US"/>
          </a:p>
        </p:txBody>
      </p:sp>
      <p:pic>
        <p:nvPicPr>
          <p:cNvPr id="18434" name="Picture 2" descr="C:\Users\user\Desktop\Pics1\mp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4520317"/>
            <a:ext cx="4591050" cy="229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Pics1\DSC_02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114" y="216390"/>
            <a:ext cx="3611170" cy="545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Pics1\mp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48959"/>
            <a:ext cx="4091812" cy="205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16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El Infiernito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" y="1236662"/>
            <a:ext cx="4038600" cy="3001963"/>
          </a:xfrm>
        </p:spPr>
        <p:txBody>
          <a:bodyPr>
            <a:normAutofit/>
          </a:bodyPr>
          <a:lstStyle/>
          <a:p>
            <a:r>
              <a:rPr lang="ro-RO" dirty="0"/>
              <a:t>Mileniul 1 î.Hr. de amerindienii Muisca</a:t>
            </a:r>
          </a:p>
          <a:p>
            <a:r>
              <a:rPr lang="ro-RO" dirty="0"/>
              <a:t>Nume dat de conchistadori datorită formei megaliților</a:t>
            </a:r>
          </a:p>
          <a:p>
            <a:r>
              <a:rPr lang="ro-RO" b="1" dirty="0"/>
              <a:t>Alinieri</a:t>
            </a:r>
            <a:r>
              <a:rPr lang="ro-RO" dirty="0"/>
              <a:t> </a:t>
            </a:r>
            <a:r>
              <a:rPr lang="ro-RO" dirty="0">
                <a:solidFill>
                  <a:srgbClr val="FF0000"/>
                </a:solidFill>
              </a:rPr>
              <a:t>solstițiale</a:t>
            </a:r>
            <a:r>
              <a:rPr lang="ro-RO" dirty="0"/>
              <a:t> cu răsăritul Soarelui </a:t>
            </a:r>
            <a:r>
              <a:rPr lang="ro-RO" dirty="0">
                <a:solidFill>
                  <a:srgbClr val="FF0000"/>
                </a:solidFill>
              </a:rPr>
              <a:t>vara</a:t>
            </a:r>
            <a:r>
              <a:rPr lang="ro-RO" dirty="0"/>
              <a:t> din dreptul lagunei </a:t>
            </a:r>
            <a:r>
              <a:rPr lang="en-US" dirty="0" err="1"/>
              <a:t>Iguaque</a:t>
            </a:r>
            <a:r>
              <a:rPr lang="ro-RO" dirty="0"/>
              <a:t> locul nașterii poporului Muisca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22</a:t>
            </a:fld>
            <a:endParaRPr lang="en-US"/>
          </a:p>
        </p:txBody>
      </p:sp>
      <p:pic>
        <p:nvPicPr>
          <p:cNvPr id="19458" name="Picture 2" descr="C:\Users\user\Desktop\trips1\Villa de Leyva may 2016\el-infiernito-pan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8" y="3856276"/>
            <a:ext cx="8954492" cy="201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user\Desktop\trips1\Villa de Leyva may 2016\DSC_0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7399"/>
            <a:ext cx="4214298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73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Caral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505200" cy="1173163"/>
          </a:xfrm>
        </p:spPr>
        <p:txBody>
          <a:bodyPr>
            <a:normAutofit fontScale="92500"/>
          </a:bodyPr>
          <a:lstStyle/>
          <a:p>
            <a:r>
              <a:rPr lang="ro-RO" dirty="0"/>
              <a:t>Construit circa 2.600 î.Hr. în actualul Peru</a:t>
            </a:r>
          </a:p>
          <a:p>
            <a:r>
              <a:rPr lang="ro-RO" b="1" dirty="0"/>
              <a:t>Alinieri</a:t>
            </a:r>
            <a:r>
              <a:rPr lang="ro-RO" dirty="0"/>
              <a:t> la </a:t>
            </a:r>
            <a:r>
              <a:rPr lang="ro-RO" dirty="0">
                <a:solidFill>
                  <a:srgbClr val="FF0000"/>
                </a:solidFill>
              </a:rPr>
              <a:t>solstițiul</a:t>
            </a:r>
            <a:r>
              <a:rPr lang="ro-RO" dirty="0"/>
              <a:t> de </a:t>
            </a:r>
            <a:r>
              <a:rPr lang="ro-RO" dirty="0">
                <a:solidFill>
                  <a:srgbClr val="FF0000"/>
                </a:solidFill>
              </a:rPr>
              <a:t>vară</a:t>
            </a:r>
            <a:r>
              <a:rPr lang="ro-RO" dirty="0"/>
              <a:t> și </a:t>
            </a:r>
            <a:r>
              <a:rPr lang="ro-RO" dirty="0">
                <a:solidFill>
                  <a:srgbClr val="FF0000"/>
                </a:solidFill>
              </a:rPr>
              <a:t>iarnă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23</a:t>
            </a:fld>
            <a:endParaRPr lang="en-US"/>
          </a:p>
        </p:txBody>
      </p:sp>
      <p:pic>
        <p:nvPicPr>
          <p:cNvPr id="20483" name="Picture 3" descr="C:\Users\user\Desktop\Pics1\DSC_0241_stit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0" y="3739475"/>
            <a:ext cx="7704140" cy="216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user\Desktop\Pics1\cara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20" y="938888"/>
            <a:ext cx="5095487" cy="25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849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Moai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640999"/>
            <a:ext cx="3962400" cy="1935163"/>
          </a:xfrm>
        </p:spPr>
        <p:txBody>
          <a:bodyPr>
            <a:normAutofit/>
          </a:bodyPr>
          <a:lstStyle/>
          <a:p>
            <a:r>
              <a:rPr lang="ro-RO" dirty="0"/>
              <a:t>Construiți în jurul anului 1.500 d.Hr. în Insula Paștelui</a:t>
            </a:r>
          </a:p>
          <a:p>
            <a:r>
              <a:rPr lang="ro-RO" b="1" dirty="0"/>
              <a:t>Alinieri</a:t>
            </a:r>
            <a:r>
              <a:rPr lang="ro-RO" dirty="0"/>
              <a:t> la </a:t>
            </a:r>
            <a:r>
              <a:rPr lang="ro-RO" dirty="0">
                <a:solidFill>
                  <a:srgbClr val="FF0000"/>
                </a:solidFill>
              </a:rPr>
              <a:t>echinocții</a:t>
            </a:r>
            <a:r>
              <a:rPr lang="ro-RO" dirty="0"/>
              <a:t> și </a:t>
            </a:r>
            <a:r>
              <a:rPr lang="ro-RO" dirty="0">
                <a:solidFill>
                  <a:srgbClr val="FF0000"/>
                </a:solidFill>
              </a:rPr>
              <a:t>solstiții, </a:t>
            </a:r>
            <a:r>
              <a:rPr lang="ro-RO" dirty="0"/>
              <a:t>precum și </a:t>
            </a:r>
            <a:r>
              <a:rPr lang="ro-RO" dirty="0">
                <a:solidFill>
                  <a:srgbClr val="FF0000"/>
                </a:solidFill>
              </a:rPr>
              <a:t>(cel mai probabil) </a:t>
            </a:r>
            <a:r>
              <a:rPr lang="ro-RO" dirty="0"/>
              <a:t>cu</a:t>
            </a:r>
            <a:r>
              <a:rPr lang="ro-RO" dirty="0">
                <a:solidFill>
                  <a:srgbClr val="FF0000"/>
                </a:solidFill>
              </a:rPr>
              <a:t> Pleiadele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24</a:t>
            </a:fld>
            <a:endParaRPr lang="en-US"/>
          </a:p>
        </p:txBody>
      </p:sp>
      <p:pic>
        <p:nvPicPr>
          <p:cNvPr id="21506" name="Picture 2" descr="C:\Users\user\Desktop\trips1\Easter-Island-2015\DSC_0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80" y="686175"/>
            <a:ext cx="4364038" cy="2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10723"/>
            <a:ext cx="625238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919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Harta siturilor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1730981"/>
            <a:ext cx="7772400" cy="457201"/>
          </a:xfrm>
        </p:spPr>
        <p:txBody>
          <a:bodyPr>
            <a:normAutofit/>
          </a:bodyPr>
          <a:lstStyle/>
          <a:p>
            <a:r>
              <a:rPr lang="ro-RO" sz="1600" dirty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://goo.gl/WPBU5u</a:t>
            </a:r>
            <a:r>
              <a:rPr lang="en-US" sz="16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7B39-1C0C-4290-9996-18289C5501AF}" type="slidenum">
              <a:rPr lang="en-US" smtClean="0"/>
              <a:t>25</a:t>
            </a:fld>
            <a:endParaRPr lang="en-US"/>
          </a:p>
        </p:txBody>
      </p:sp>
      <p:pic>
        <p:nvPicPr>
          <p:cNvPr id="1026" name="Picture 2" descr="C:\Users\user\Desktop\istoria-astro2\harta-monum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4" y="2186702"/>
            <a:ext cx="7539832" cy="368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90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Acuratețe, intenționalitate, context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20432592"/>
              </p:ext>
            </p:extLst>
          </p:nvPr>
        </p:nvGraphicFramePr>
        <p:xfrm>
          <a:off x="1600200" y="1981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4421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Studiu de caz: Sarmizegetusa Regia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>
                <a:solidFill>
                  <a:schemeClr val="accent1"/>
                </a:solidFill>
              </a:rPr>
              <a:t>Sanctuarul mare circular</a:t>
            </a:r>
          </a:p>
          <a:p>
            <a:pPr lvl="1"/>
            <a:r>
              <a:rPr lang="ro-RO" dirty="0"/>
              <a:t>Construit undeva între 100 î.Hr – 100 d.Hr.</a:t>
            </a:r>
          </a:p>
          <a:p>
            <a:pPr lvl="1"/>
            <a:r>
              <a:rPr lang="ro-RO" dirty="0">
                <a:solidFill>
                  <a:srgbClr val="FF0000"/>
                </a:solidFill>
              </a:rPr>
              <a:t>Modificat</a:t>
            </a:r>
            <a:r>
              <a:rPr lang="ro-RO" dirty="0"/>
              <a:t> în 1980 pentru filmările la Burebista</a:t>
            </a:r>
          </a:p>
          <a:p>
            <a:pPr lvl="2"/>
            <a:r>
              <a:rPr lang="ro-RO" dirty="0"/>
              <a:t>Piloni de lemn adăugați pe locul celor originali</a:t>
            </a:r>
          </a:p>
          <a:p>
            <a:pPr lvl="2"/>
            <a:r>
              <a:rPr lang="ro-RO" dirty="0">
                <a:solidFill>
                  <a:srgbClr val="00B050"/>
                </a:solidFill>
              </a:rPr>
              <a:t>Cât de precisă este forma și dimensiunea lor?</a:t>
            </a:r>
          </a:p>
          <a:p>
            <a:pPr lvl="2"/>
            <a:r>
              <a:rPr lang="ro-RO" dirty="0">
                <a:solidFill>
                  <a:srgbClr val="00B050"/>
                </a:solidFill>
              </a:rPr>
              <a:t>Era sanctuarul acoperit sau descoperit?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85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Sanctuarul în 1916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28</a:t>
            </a:fld>
            <a:endParaRPr lang="en-US"/>
          </a:p>
        </p:txBody>
      </p:sp>
      <p:pic>
        <p:nvPicPr>
          <p:cNvPr id="22530" name="Picture 2" descr="de-a lungul ani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62000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6280985"/>
            <a:ext cx="2891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Sursa imagini istorice: </a:t>
            </a:r>
            <a:r>
              <a:rPr lang="ro-RO" sz="1200" dirty="0">
                <a:hlinkClick r:id="rId3"/>
              </a:rPr>
              <a:t>http://</a:t>
            </a:r>
            <a:r>
              <a:rPr lang="en-US" sz="1200" dirty="0">
                <a:hlinkClick r:id="rId3"/>
              </a:rPr>
              <a:t>goo.gl/</a:t>
            </a:r>
            <a:r>
              <a:rPr lang="en-US" sz="1200" dirty="0" err="1">
                <a:hlinkClick r:id="rId3"/>
              </a:rPr>
              <a:t>gcngJo</a:t>
            </a:r>
            <a:r>
              <a:rPr lang="ro-RO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3179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Sanctuarul în 1924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29</a:t>
            </a:fld>
            <a:endParaRPr lang="en-US"/>
          </a:p>
        </p:txBody>
      </p:sp>
      <p:pic>
        <p:nvPicPr>
          <p:cNvPr id="23554" name="Picture 2" descr="de-a lungul ani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4" y="1828800"/>
            <a:ext cx="762000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40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Mișcarea Lunii în jurul Pământului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o-RO" sz="2000" i="1" dirty="0"/>
              <a:t>Este complicată</a:t>
            </a:r>
          </a:p>
          <a:p>
            <a:r>
              <a:rPr lang="ro-RO" sz="2000" b="1" dirty="0"/>
              <a:t>Orbita Lunii </a:t>
            </a:r>
            <a:r>
              <a:rPr lang="ro-RO" sz="2000" dirty="0"/>
              <a:t>este înclinată cu </a:t>
            </a:r>
            <a:r>
              <a:rPr lang="ro-RO" sz="2000" i="1" dirty="0"/>
              <a:t>5,1˚</a:t>
            </a:r>
            <a:r>
              <a:rPr lang="ro-RO" sz="2000" dirty="0"/>
              <a:t> față de planul orbitei Pământului în jurul Soarelui</a:t>
            </a:r>
          </a:p>
          <a:p>
            <a:r>
              <a:rPr lang="ro-RO" sz="2000" b="1" dirty="0"/>
              <a:t>Ecuatorul Pământului </a:t>
            </a:r>
            <a:r>
              <a:rPr lang="ro-RO" sz="2000" dirty="0"/>
              <a:t>este înclinat cu </a:t>
            </a:r>
            <a:r>
              <a:rPr lang="ro-RO" sz="2000" i="1" dirty="0"/>
              <a:t>23,5˚ </a:t>
            </a:r>
            <a:r>
              <a:rPr lang="ro-RO" sz="2000" dirty="0"/>
              <a:t>față de orbita Pământului în jurul Soarelui</a:t>
            </a:r>
          </a:p>
          <a:p>
            <a:r>
              <a:rPr lang="ro-RO" sz="2000" b="1" dirty="0">
                <a:solidFill>
                  <a:schemeClr val="accent1"/>
                </a:solidFill>
              </a:rPr>
              <a:t>Intersecțiile</a:t>
            </a:r>
            <a:r>
              <a:rPr lang="ro-RO" sz="2000" dirty="0">
                <a:solidFill>
                  <a:schemeClr val="accent1"/>
                </a:solidFill>
              </a:rPr>
              <a:t> </a:t>
            </a:r>
            <a:r>
              <a:rPr lang="ro-RO" sz="2000" dirty="0"/>
              <a:t>dintre </a:t>
            </a:r>
            <a:r>
              <a:rPr lang="ro-RO" sz="2000" b="1" dirty="0"/>
              <a:t>orbita Lunii </a:t>
            </a:r>
            <a:r>
              <a:rPr lang="ro-RO" sz="2000" dirty="0"/>
              <a:t>și orbita aparentă a Soarelui (</a:t>
            </a:r>
            <a:r>
              <a:rPr lang="ro-RO" sz="2000" b="1" dirty="0"/>
              <a:t>ecliptică</a:t>
            </a:r>
            <a:r>
              <a:rPr lang="ro-RO" sz="2000" dirty="0"/>
              <a:t>) se deplasează ajungând în același punct raportat la Soare și Pământ o dată la 18,6 ani</a:t>
            </a:r>
          </a:p>
          <a:p>
            <a:pPr lvl="1"/>
            <a:r>
              <a:rPr lang="ro-RO" sz="2000" dirty="0"/>
              <a:t>Nodurile lunare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0532"/>
            <a:ext cx="8056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rgbClr val="FF0000"/>
                </a:solidFill>
              </a:rPr>
              <a:t>Poziția Lunii pe bolta cerească variază de la o săptămână la alta într-un ciclu 18,6 ani</a:t>
            </a:r>
          </a:p>
          <a:p>
            <a:r>
              <a:rPr lang="ro-RO" dirty="0">
                <a:solidFill>
                  <a:srgbClr val="FF0000"/>
                </a:solidFill>
              </a:rPr>
              <a:t>În această perioadă ea atinge două extreme ale punctului de răsărit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67" y="1828800"/>
            <a:ext cx="46101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62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Sanctuarul în 1932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30</a:t>
            </a:fld>
            <a:endParaRPr lang="en-US"/>
          </a:p>
        </p:txBody>
      </p:sp>
      <p:pic>
        <p:nvPicPr>
          <p:cNvPr id="24578" name="Picture 2" descr="de-a lungul ani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62000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38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Sanctuarul în 1978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31</a:t>
            </a:fld>
            <a:endParaRPr lang="en-US"/>
          </a:p>
        </p:txBody>
      </p:sp>
      <p:pic>
        <p:nvPicPr>
          <p:cNvPr id="25602" name="Picture 2" descr="de-a lungul ani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62000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70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Sanctuarul în 1980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32</a:t>
            </a:fld>
            <a:endParaRPr lang="en-US"/>
          </a:p>
        </p:txBody>
      </p:sp>
      <p:pic>
        <p:nvPicPr>
          <p:cNvPr id="26626" name="Picture 2" descr="de-a lungul ani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762000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495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Sanctuarul în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33</a:t>
            </a:fld>
            <a:endParaRPr lang="en-US"/>
          </a:p>
        </p:txBody>
      </p:sp>
      <p:pic>
        <p:nvPicPr>
          <p:cNvPr id="28674" name="Picture 2" descr="C:\Users\user\Desktop\istoria-astro2\poze-carte\sarmizegetusa-sanctuar-ma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651812" cy="440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587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Sanctuarul în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34</a:t>
            </a:fld>
            <a:endParaRPr lang="en-US"/>
          </a:p>
        </p:txBody>
      </p:sp>
      <p:pic>
        <p:nvPicPr>
          <p:cNvPr id="1026" name="Picture 2" descr="C:\Users\user\Desktop\trips1\astro\tabara-astro\DSC_0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528079" cy="432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656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Reconstrucție sit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32455"/>
            <a:ext cx="7772400" cy="1266826"/>
          </a:xfrm>
        </p:spPr>
        <p:txBody>
          <a:bodyPr>
            <a:normAutofit/>
          </a:bodyPr>
          <a:lstStyle/>
          <a:p>
            <a:r>
              <a:rPr lang="ro-RO" dirty="0"/>
              <a:t>Clădire sau cerc de stâlpi de lemn?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35</a:t>
            </a:fld>
            <a:endParaRPr lang="en-US"/>
          </a:p>
        </p:txBody>
      </p:sp>
      <p:pic>
        <p:nvPicPr>
          <p:cNvPr id="29698" name="Picture 2" descr="http://www.romaniadevis.ro/dacia/cache/com_zoo/images/1440-sanctuar-mare-circular-014_960307cb50be1e768c715c3018726f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" y="3050027"/>
            <a:ext cx="4714875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istoria-astro2\poze-carte\sarmizegetusa-sanctuar-ma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329" y="2888722"/>
            <a:ext cx="3886200" cy="25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80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Măsurători precise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080" y="1524000"/>
            <a:ext cx="4267200" cy="3535363"/>
          </a:xfrm>
        </p:spPr>
        <p:txBody>
          <a:bodyPr>
            <a:normAutofit/>
          </a:bodyPr>
          <a:lstStyle/>
          <a:p>
            <a:r>
              <a:rPr lang="ro-RO" sz="1800" dirty="0">
                <a:solidFill>
                  <a:schemeClr val="accent1"/>
                </a:solidFill>
              </a:rPr>
              <a:t>Linia orizontului </a:t>
            </a:r>
            <a:r>
              <a:rPr lang="ro-RO" sz="1800" dirty="0"/>
              <a:t>este considerată?</a:t>
            </a:r>
          </a:p>
          <a:p>
            <a:r>
              <a:rPr lang="ro-RO" sz="1800" dirty="0">
                <a:solidFill>
                  <a:schemeClr val="accent1"/>
                </a:solidFill>
              </a:rPr>
              <a:t>Mișcarea de precesiune </a:t>
            </a:r>
            <a:r>
              <a:rPr lang="ro-RO" sz="1800" dirty="0"/>
              <a:t>e luată în calcul?</a:t>
            </a:r>
          </a:p>
          <a:p>
            <a:pPr lvl="1"/>
            <a:r>
              <a:rPr lang="ro-RO" sz="1600" dirty="0"/>
              <a:t>Poziția de răsărit a Soarelui se schimbă de-a lungul anilor</a:t>
            </a:r>
          </a:p>
          <a:p>
            <a:pPr marL="457200" lvl="1" indent="0">
              <a:buNone/>
            </a:pPr>
            <a:endParaRPr lang="ro-RO" sz="1600" dirty="0"/>
          </a:p>
          <a:p>
            <a:pPr marL="457200" lvl="1" indent="0">
              <a:buNone/>
            </a:pPr>
            <a:r>
              <a:rPr lang="ro-RO" sz="1600" dirty="0"/>
              <a:t>Există ipoteze că acesta s-ar alinia cu răsăritul la solstițiul de iarnă, </a:t>
            </a:r>
            <a:r>
              <a:rPr lang="ro-RO" sz="1600" dirty="0">
                <a:solidFill>
                  <a:srgbClr val="FF0000"/>
                </a:solidFill>
              </a:rPr>
              <a:t>însă</a:t>
            </a:r>
            <a:r>
              <a:rPr lang="ro-RO" sz="1600" dirty="0"/>
              <a:t>, </a:t>
            </a:r>
            <a:r>
              <a:rPr lang="ro-RO" sz="1600" b="1" dirty="0"/>
              <a:t>nu consideră orizontul</a:t>
            </a:r>
          </a:p>
          <a:p>
            <a:pPr lvl="2"/>
            <a:r>
              <a:rPr lang="ro-RO" sz="1400" dirty="0"/>
              <a:t>Când Soarele devine vizibil de după dealuri el nu mai răsare din dreptul axei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5" y="5067619"/>
            <a:ext cx="7594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C:\Users\user\Desktop\istoria-astro2\sarmi-reg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46065"/>
            <a:ext cx="383036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813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Context istoric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/>
              <a:t>Dacii au fost </a:t>
            </a:r>
            <a:r>
              <a:rPr lang="ro-RO" b="1" dirty="0"/>
              <a:t>influențați</a:t>
            </a:r>
            <a:r>
              <a:rPr lang="ro-RO" dirty="0"/>
              <a:t> de greci</a:t>
            </a:r>
          </a:p>
          <a:p>
            <a:pPr lvl="1"/>
            <a:r>
              <a:rPr lang="ro-RO" dirty="0"/>
              <a:t>Coloniile de la Marea Neagră</a:t>
            </a:r>
          </a:p>
          <a:p>
            <a:pPr lvl="1"/>
            <a:r>
              <a:rPr lang="ro-RO" dirty="0"/>
              <a:t>Zamolxis a fost discipolul lui Pitagora cf. Herodot</a:t>
            </a:r>
          </a:p>
          <a:p>
            <a:r>
              <a:rPr lang="ro-RO" dirty="0"/>
              <a:t>Grecii au dezvoltat astronomia și geometria</a:t>
            </a:r>
          </a:p>
          <a:p>
            <a:r>
              <a:rPr lang="ro-RO" dirty="0"/>
              <a:t>Numeroase temple grecești aliniate astronomic</a:t>
            </a:r>
          </a:p>
          <a:p>
            <a:r>
              <a:rPr lang="ro-RO" dirty="0"/>
              <a:t>Astronomia folosită în </a:t>
            </a:r>
            <a:r>
              <a:rPr lang="ro-RO" b="1" dirty="0"/>
              <a:t>ritualuri</a:t>
            </a:r>
            <a:r>
              <a:rPr lang="ro-RO" dirty="0"/>
              <a:t> religioase</a:t>
            </a:r>
          </a:p>
          <a:p>
            <a:pPr lvl="1"/>
            <a:r>
              <a:rPr lang="ro-RO" dirty="0"/>
              <a:t>Celții au avut contact cu dacii în secolul 4 î.Hr.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27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Intenție vs. șansă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>
            <a:normAutofit/>
          </a:bodyPr>
          <a:lstStyle/>
          <a:p>
            <a:r>
              <a:rPr lang="ro-RO" sz="2000" b="1" dirty="0"/>
              <a:t>Numeroase alinieri posibile </a:t>
            </a:r>
            <a:r>
              <a:rPr lang="ro-RO" sz="2000" dirty="0"/>
              <a:t>cu Soarele, Luna și anumite stele</a:t>
            </a:r>
          </a:p>
          <a:p>
            <a:pPr lvl="1"/>
            <a:r>
              <a:rPr lang="ro-RO" sz="1800" dirty="0"/>
              <a:t>Sunt ele pur </a:t>
            </a:r>
            <a:r>
              <a:rPr lang="ro-RO" sz="1800" dirty="0">
                <a:solidFill>
                  <a:srgbClr val="FF0000"/>
                </a:solidFill>
              </a:rPr>
              <a:t>întâmplătoare</a:t>
            </a:r>
            <a:r>
              <a:rPr lang="ro-RO" sz="1800" dirty="0"/>
              <a:t>?</a:t>
            </a:r>
          </a:p>
          <a:p>
            <a:pPr lvl="2"/>
            <a:r>
              <a:rPr lang="ro-RO" sz="1600" dirty="0"/>
              <a:t>Ce alte </a:t>
            </a:r>
            <a:r>
              <a:rPr lang="ro-RO" sz="1600" b="1" dirty="0"/>
              <a:t>artificii</a:t>
            </a:r>
            <a:r>
              <a:rPr lang="ro-RO" sz="1600" dirty="0"/>
              <a:t> trebuie făcute pentru ca alinierea să aibă loc?</a:t>
            </a:r>
          </a:p>
          <a:p>
            <a:pPr lvl="2"/>
            <a:r>
              <a:rPr lang="ro-RO" sz="1600" dirty="0"/>
              <a:t>Care este </a:t>
            </a:r>
            <a:r>
              <a:rPr lang="ro-RO" sz="1600" b="1" dirty="0"/>
              <a:t>eroarea</a:t>
            </a:r>
            <a:r>
              <a:rPr lang="ro-RO" sz="1600" dirty="0"/>
              <a:t> orientării</a:t>
            </a:r>
          </a:p>
          <a:p>
            <a:pPr lvl="3"/>
            <a:r>
              <a:rPr lang="ro-RO" dirty="0"/>
              <a:t>Putea ea fi obținută de oamenii din trecut? </a:t>
            </a:r>
          </a:p>
          <a:p>
            <a:pPr lvl="3"/>
            <a:r>
              <a:rPr lang="ro-RO" dirty="0"/>
              <a:t>Este relevantă?</a:t>
            </a:r>
          </a:p>
          <a:p>
            <a:pPr lvl="1"/>
            <a:r>
              <a:rPr lang="ro-RO" sz="1800" dirty="0"/>
              <a:t>Sunt ele alese după un anumit </a:t>
            </a:r>
            <a:r>
              <a:rPr lang="ro-RO" sz="1800" dirty="0">
                <a:solidFill>
                  <a:srgbClr val="FF0000"/>
                </a:solidFill>
              </a:rPr>
              <a:t>raționament</a:t>
            </a:r>
            <a:r>
              <a:rPr lang="ro-RO" sz="1800" dirty="0"/>
              <a:t>?</a:t>
            </a:r>
          </a:p>
          <a:p>
            <a:pPr lvl="2"/>
            <a:r>
              <a:rPr lang="ro-RO" sz="1600" dirty="0"/>
              <a:t>Cum </a:t>
            </a:r>
            <a:r>
              <a:rPr lang="ro-RO" sz="1600" b="1" dirty="0"/>
              <a:t>alegem</a:t>
            </a:r>
            <a:r>
              <a:rPr lang="ro-RO" sz="1600" dirty="0"/>
              <a:t> o orientare?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54" y="4495800"/>
            <a:ext cx="2005646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upload.wikimedia.org/wikipedia/commons/thumb/7/7e/Zorats_Karer_2008%2C_standing_stones_with_hole.jpg/1280px-Zorats_Karer_2008%2C_standing_stones_with_ho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96" y="1600200"/>
            <a:ext cx="3771901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5800" y="4139438"/>
            <a:ext cx="3116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dirty="0"/>
              <a:t>Stonehenge-ul armean. Sursa: wikipedia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6324600"/>
            <a:ext cx="4251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dirty="0"/>
              <a:t>Posibile alinieri ale unor pictograme suedeze. Ralf Hesse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2414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Alte exemple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1680633"/>
            <a:ext cx="7772400" cy="1295401"/>
          </a:xfrm>
        </p:spPr>
        <p:txBody>
          <a:bodyPr>
            <a:normAutofit/>
          </a:bodyPr>
          <a:lstStyle/>
          <a:p>
            <a:r>
              <a:rPr lang="ro-RO" sz="2400" b="1" dirty="0"/>
              <a:t>Stonehenge</a:t>
            </a:r>
          </a:p>
          <a:p>
            <a:pPr lvl="1"/>
            <a:r>
              <a:rPr lang="ro-RO" sz="2000" dirty="0"/>
              <a:t>Reconstituit în mai multe etape</a:t>
            </a:r>
          </a:p>
          <a:p>
            <a:pPr lvl="2"/>
            <a:r>
              <a:rPr lang="ro-RO" sz="1800" dirty="0"/>
              <a:t>1901, 1940, 1950, 1958, 1963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2" descr="E:\DCIM\106D5100\DSC_0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5" y="3553942"/>
            <a:ext cx="3983736" cy="26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f/f4/Stonehenge_1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60" y="1600200"/>
            <a:ext cx="41593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8200" y="3886200"/>
            <a:ext cx="368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Stonehenge în 1877. Sursa: wikipedia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6172200"/>
            <a:ext cx="211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Stonehenge în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73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primii-astronomi\anotimpur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32529"/>
            <a:ext cx="4267200" cy="347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Orbita Pământului și anotimpurile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2057400"/>
          </a:xfrm>
        </p:spPr>
        <p:txBody>
          <a:bodyPr>
            <a:normAutofit/>
          </a:bodyPr>
          <a:lstStyle/>
          <a:p>
            <a:r>
              <a:rPr lang="ro-RO" sz="1600" b="1" dirty="0"/>
              <a:t>Orbita</a:t>
            </a:r>
            <a:r>
              <a:rPr lang="ro-RO" sz="1600" dirty="0"/>
              <a:t> Pământului în jurul Soarelui este o </a:t>
            </a:r>
            <a:r>
              <a:rPr lang="ro-RO" sz="1600" b="1" dirty="0"/>
              <a:t>elipsă</a:t>
            </a:r>
            <a:endParaRPr lang="ro-RO" sz="1200" b="1" dirty="0"/>
          </a:p>
          <a:p>
            <a:r>
              <a:rPr lang="ro-RO" sz="1600" b="1" dirty="0"/>
              <a:t>Apogeu</a:t>
            </a:r>
          </a:p>
          <a:p>
            <a:pPr lvl="1"/>
            <a:r>
              <a:rPr lang="ro-RO" sz="1400" dirty="0"/>
              <a:t>Punctul cel mai depărtat de Soare</a:t>
            </a:r>
          </a:p>
          <a:p>
            <a:r>
              <a:rPr lang="ro-RO" sz="1600" b="1" dirty="0"/>
              <a:t>Perigeu</a:t>
            </a:r>
          </a:p>
          <a:p>
            <a:pPr lvl="1"/>
            <a:r>
              <a:rPr lang="ro-RO" sz="1400" dirty="0"/>
              <a:t>Punctul cel mai apropiat de Soare</a:t>
            </a:r>
          </a:p>
          <a:p>
            <a:pPr lvl="1"/>
            <a:endParaRPr lang="ro-RO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3200400"/>
            <a:ext cx="4267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600" b="1" dirty="0">
                <a:solidFill>
                  <a:srgbClr val="FF0000"/>
                </a:solidFill>
              </a:rPr>
              <a:t>Perigeul se deplasează </a:t>
            </a:r>
            <a:r>
              <a:rPr lang="ro-RO" sz="1600" dirty="0"/>
              <a:t>datorită efectelor relativiste (descoperite de Albert Einstein) efectuând o rotație completă în </a:t>
            </a:r>
            <a:r>
              <a:rPr lang="en-US" sz="1600" dirty="0"/>
              <a:t>~</a:t>
            </a:r>
            <a:r>
              <a:rPr lang="ro-RO" sz="1600" dirty="0"/>
              <a:t>112.000 ani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600" dirty="0"/>
              <a:t>Combinat cu efectul de precesie a echinocțiilor (</a:t>
            </a:r>
            <a:r>
              <a:rPr lang="en-US" sz="1600" dirty="0"/>
              <a:t>~</a:t>
            </a:r>
            <a:r>
              <a:rPr lang="ro-RO" sz="1600" dirty="0"/>
              <a:t>26.000 ani) rezultă că elipsa se rotește relativ la </a:t>
            </a:r>
            <a:r>
              <a:rPr lang="ro-RO" sz="1600" b="1" dirty="0"/>
              <a:t>punctul vernal </a:t>
            </a:r>
            <a:r>
              <a:rPr lang="ro-RO" sz="1600" dirty="0"/>
              <a:t>(echinocțiul de primăvară) în medie odată la 23.000 ani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o-RO" sz="1600" dirty="0"/>
              <a:t>Cu alte cuvinte perigeul are loc la aceeași dată calendaristică al fiecare      </a:t>
            </a:r>
            <a:r>
              <a:rPr lang="en-US" sz="1600" dirty="0"/>
              <a:t>~</a:t>
            </a:r>
            <a:r>
              <a:rPr lang="ro-RO" sz="1600" dirty="0"/>
              <a:t>23.000 ani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o-RO" sz="1600" b="1" dirty="0"/>
              <a:t>Ciclii climatici Milankovich </a:t>
            </a:r>
            <a:r>
              <a:rPr lang="ro-RO" sz="1600" dirty="0"/>
              <a:t>(1920)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600" b="1" dirty="0">
                <a:solidFill>
                  <a:srgbClr val="FF0000"/>
                </a:solidFill>
              </a:rPr>
              <a:t>Lungimea anotimpurilor variază </a:t>
            </a:r>
            <a:r>
              <a:rPr lang="ro-RO" sz="1600" dirty="0"/>
              <a:t>în funcție de unde este localizat perigeul raportat la punctul vernal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1552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Alinieri astronomice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ro-RO" sz="2000" dirty="0"/>
              <a:t>Pe întreg globul regăsim exemple de </a:t>
            </a:r>
            <a:r>
              <a:rPr lang="ro-RO" sz="2000" b="1" dirty="0">
                <a:solidFill>
                  <a:srgbClr val="FF0000"/>
                </a:solidFill>
              </a:rPr>
              <a:t>posibile</a:t>
            </a:r>
            <a:r>
              <a:rPr lang="ro-RO" sz="2000" dirty="0"/>
              <a:t> </a:t>
            </a:r>
            <a:r>
              <a:rPr lang="ro-RO" sz="2000" b="1" dirty="0"/>
              <a:t>alinieri astronomice</a:t>
            </a:r>
          </a:p>
          <a:p>
            <a:endParaRPr lang="ro-RO" sz="2000" b="1" dirty="0">
              <a:solidFill>
                <a:schemeClr val="accent1"/>
              </a:solidFill>
            </a:endParaRPr>
          </a:p>
          <a:p>
            <a:r>
              <a:rPr lang="ro-RO" sz="2000" b="1" dirty="0">
                <a:solidFill>
                  <a:schemeClr val="accent1"/>
                </a:solidFill>
              </a:rPr>
              <a:t>Acuratețe</a:t>
            </a:r>
          </a:p>
          <a:p>
            <a:pPr lvl="1"/>
            <a:r>
              <a:rPr lang="ro-RO" sz="1600" dirty="0"/>
              <a:t>Cât de precisă este reconstrucția lor?</a:t>
            </a:r>
          </a:p>
          <a:p>
            <a:pPr lvl="1"/>
            <a:r>
              <a:rPr lang="ro-RO" sz="1600" dirty="0"/>
              <a:t>Cât de precise sunt metodele de determinare a orientării?</a:t>
            </a:r>
          </a:p>
          <a:p>
            <a:r>
              <a:rPr lang="ro-RO" sz="2000" b="1" dirty="0">
                <a:solidFill>
                  <a:schemeClr val="accent1"/>
                </a:solidFill>
              </a:rPr>
              <a:t>Intenționalitate</a:t>
            </a:r>
          </a:p>
          <a:p>
            <a:pPr lvl="1"/>
            <a:r>
              <a:rPr lang="ro-RO" sz="1600" dirty="0"/>
              <a:t>Orientările sunt orientate cu intenție sau sunt întâmplătoare</a:t>
            </a:r>
            <a:r>
              <a:rPr lang="en-US" sz="1600" dirty="0"/>
              <a:t>?</a:t>
            </a:r>
            <a:endParaRPr lang="ro-RO" sz="1600" dirty="0"/>
          </a:p>
          <a:p>
            <a:r>
              <a:rPr lang="ro-RO" sz="2000" b="1" dirty="0">
                <a:solidFill>
                  <a:schemeClr val="accent1"/>
                </a:solidFill>
              </a:rPr>
              <a:t>Context</a:t>
            </a:r>
            <a:endParaRPr lang="en-US" sz="2000" b="1" dirty="0">
              <a:solidFill>
                <a:schemeClr val="accent1"/>
              </a:solidFill>
            </a:endParaRPr>
          </a:p>
          <a:p>
            <a:pPr lvl="1"/>
            <a:r>
              <a:rPr lang="en-US" sz="1600" dirty="0"/>
              <a:t>Exist</a:t>
            </a:r>
            <a:r>
              <a:rPr lang="ro-RO" sz="1600" dirty="0"/>
              <a:t>ă un cadru socio-economico-religios pentru care constructorii presupuselor alinieri să fi avut nevoie de ele?</a:t>
            </a:r>
          </a:p>
          <a:p>
            <a:pPr lvl="2"/>
            <a:r>
              <a:rPr lang="ro-RO" sz="1400" dirty="0"/>
              <a:t>Pentru agricultură  (greu de identificat rolul precis destinat acestei practici datorită lipsei surselor scrise dar putem bănui că numeroase situri au avut rol de calendare agrare)</a:t>
            </a:r>
          </a:p>
          <a:p>
            <a:pPr lvl="2"/>
            <a:r>
              <a:rPr lang="ro-RO" sz="1400" dirty="0"/>
              <a:t>Pentru navigare (polinezieni, fenicieni)</a:t>
            </a:r>
          </a:p>
          <a:p>
            <a:pPr lvl="2"/>
            <a:r>
              <a:rPr lang="ro-RO" sz="1400" dirty="0"/>
              <a:t>Pentru practici religioase (mayași, egipteni, greci, etc.)</a:t>
            </a:r>
          </a:p>
          <a:p>
            <a:pPr lvl="1"/>
            <a:endParaRPr lang="ro-RO" sz="1600" dirty="0"/>
          </a:p>
          <a:p>
            <a:pPr lvl="1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7B39-1C0C-4290-9996-18289C5501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Ținta alinierilor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5105400"/>
          </a:xfrm>
        </p:spPr>
        <p:txBody>
          <a:bodyPr>
            <a:normAutofit fontScale="77500" lnSpcReduction="20000"/>
          </a:bodyPr>
          <a:lstStyle/>
          <a:p>
            <a:r>
              <a:rPr lang="ro-RO" sz="2100" b="1" dirty="0">
                <a:solidFill>
                  <a:schemeClr val="accent6">
                    <a:lumMod val="75000"/>
                  </a:schemeClr>
                </a:solidFill>
              </a:rPr>
              <a:t>Soarele</a:t>
            </a:r>
          </a:p>
          <a:p>
            <a:pPr lvl="1"/>
            <a:r>
              <a:rPr lang="ro-RO" b="1" dirty="0"/>
              <a:t>Echinocții</a:t>
            </a:r>
          </a:p>
          <a:p>
            <a:pPr lvl="2"/>
            <a:r>
              <a:rPr lang="ro-RO" dirty="0">
                <a:solidFill>
                  <a:srgbClr val="FF0000"/>
                </a:solidFill>
              </a:rPr>
              <a:t>Un moment din an </a:t>
            </a:r>
            <a:r>
              <a:rPr lang="ro-RO" b="1" dirty="0">
                <a:solidFill>
                  <a:srgbClr val="FF0000"/>
                </a:solidFill>
              </a:rPr>
              <a:t>greu de determinat</a:t>
            </a:r>
          </a:p>
          <a:p>
            <a:pPr lvl="3"/>
            <a:r>
              <a:rPr lang="ro-RO" dirty="0"/>
              <a:t>Vizibil doar 2 zile pe an</a:t>
            </a:r>
          </a:p>
          <a:p>
            <a:pPr lvl="3"/>
            <a:r>
              <a:rPr lang="ro-RO" dirty="0"/>
              <a:t>Nu se poate determina prin împărțirea la 2 a distanței dintre două solstiții</a:t>
            </a:r>
          </a:p>
          <a:p>
            <a:pPr lvl="1"/>
            <a:r>
              <a:rPr lang="ro-RO" b="1" dirty="0"/>
              <a:t>Solstiții</a:t>
            </a:r>
          </a:p>
          <a:p>
            <a:pPr lvl="2"/>
            <a:r>
              <a:rPr lang="ro-RO" b="1" dirty="0">
                <a:solidFill>
                  <a:srgbClr val="FF0000"/>
                </a:solidFill>
              </a:rPr>
              <a:t>Nu se poate determina cu o precizie </a:t>
            </a:r>
            <a:r>
              <a:rPr lang="ro-RO" dirty="0">
                <a:solidFill>
                  <a:srgbClr val="FF0000"/>
                </a:solidFill>
              </a:rPr>
              <a:t>mai</a:t>
            </a:r>
            <a:r>
              <a:rPr lang="ro-RO" b="1" dirty="0">
                <a:solidFill>
                  <a:srgbClr val="FF0000"/>
                </a:solidFill>
              </a:rPr>
              <a:t> mare</a:t>
            </a:r>
            <a:r>
              <a:rPr lang="ro-RO" dirty="0">
                <a:solidFill>
                  <a:srgbClr val="FF0000"/>
                </a:solidFill>
              </a:rPr>
              <a:t> de 3-5 zile prin observații cu ochiul liber sau instrumente cu precizie scăzută</a:t>
            </a:r>
          </a:p>
          <a:p>
            <a:pPr lvl="1"/>
            <a:r>
              <a:rPr lang="ro-RO" i="1" dirty="0"/>
              <a:t>Frecvență</a:t>
            </a:r>
            <a:r>
              <a:rPr lang="ro-RO" dirty="0"/>
              <a:t>: anuală</a:t>
            </a:r>
          </a:p>
          <a:p>
            <a:r>
              <a:rPr lang="ro-RO" sz="2100" b="1" dirty="0">
                <a:solidFill>
                  <a:schemeClr val="accent1"/>
                </a:solidFill>
              </a:rPr>
              <a:t>Luna</a:t>
            </a:r>
            <a:endParaRPr lang="ro-RO" b="1" dirty="0">
              <a:solidFill>
                <a:schemeClr val="accent1"/>
              </a:solidFill>
            </a:endParaRPr>
          </a:p>
          <a:p>
            <a:pPr lvl="1"/>
            <a:r>
              <a:rPr lang="ro-RO" dirty="0"/>
              <a:t>Momentele de extrem ale punctelor de răsărit și apus</a:t>
            </a:r>
          </a:p>
          <a:p>
            <a:pPr lvl="2"/>
            <a:r>
              <a:rPr lang="ro-RO" sz="2500" b="1" dirty="0"/>
              <a:t>Frecvență</a:t>
            </a:r>
            <a:r>
              <a:rPr lang="ro-RO" sz="2500" dirty="0"/>
              <a:t>: o dată la 18,6 ani</a:t>
            </a:r>
          </a:p>
          <a:p>
            <a:pPr lvl="1"/>
            <a:r>
              <a:rPr lang="ro-RO" dirty="0">
                <a:solidFill>
                  <a:srgbClr val="FF0000"/>
                </a:solidFill>
              </a:rPr>
              <a:t>Există </a:t>
            </a:r>
            <a:r>
              <a:rPr lang="ro-RO" b="1" dirty="0">
                <a:solidFill>
                  <a:srgbClr val="FF0000"/>
                </a:solidFill>
              </a:rPr>
              <a:t>dovezi etnoistorice </a:t>
            </a:r>
            <a:r>
              <a:rPr lang="ro-RO" dirty="0">
                <a:solidFill>
                  <a:srgbClr val="FF0000"/>
                </a:solidFill>
              </a:rPr>
              <a:t>cu privire la urmărirea Lunii pe cer?</a:t>
            </a:r>
          </a:p>
          <a:p>
            <a:pPr lvl="1"/>
            <a:r>
              <a:rPr lang="ro-RO" b="1" dirty="0">
                <a:solidFill>
                  <a:srgbClr val="FF0000"/>
                </a:solidFill>
              </a:rPr>
              <a:t>Speranța de viață </a:t>
            </a:r>
            <a:r>
              <a:rPr lang="ro-RO" dirty="0">
                <a:solidFill>
                  <a:srgbClr val="FF0000"/>
                </a:solidFill>
              </a:rPr>
              <a:t>a omului din neolitic era de circa 32 de ani</a:t>
            </a:r>
          </a:p>
          <a:p>
            <a:r>
              <a:rPr lang="ro-RO" sz="2100" b="1" dirty="0">
                <a:solidFill>
                  <a:srgbClr val="00B050"/>
                </a:solidFill>
              </a:rPr>
              <a:t>Stelele</a:t>
            </a:r>
            <a:endParaRPr lang="ro-RO" b="1" dirty="0">
              <a:solidFill>
                <a:srgbClr val="00B050"/>
              </a:solidFill>
            </a:endParaRPr>
          </a:p>
          <a:p>
            <a:pPr lvl="1"/>
            <a:r>
              <a:rPr lang="ro-RO" b="1" dirty="0"/>
              <a:t>Răsăritul heliacal </a:t>
            </a:r>
            <a:r>
              <a:rPr lang="ro-RO" dirty="0"/>
              <a:t>(</a:t>
            </a:r>
            <a:r>
              <a:rPr lang="ro-RO" i="1" dirty="0"/>
              <a:t>prima vizibilitate înainte de răsăritul Soarelui</a:t>
            </a:r>
            <a:r>
              <a:rPr lang="ro-RO" dirty="0"/>
              <a:t>)</a:t>
            </a:r>
          </a:p>
          <a:p>
            <a:pPr lvl="2"/>
            <a:r>
              <a:rPr lang="ro-RO" dirty="0"/>
              <a:t>Sirius</a:t>
            </a:r>
          </a:p>
          <a:p>
            <a:pPr lvl="2"/>
            <a:r>
              <a:rPr lang="ro-RO" dirty="0"/>
              <a:t>Pleiade</a:t>
            </a:r>
          </a:p>
          <a:p>
            <a:pPr lvl="2"/>
            <a:r>
              <a:rPr lang="ro-RO" i="1" dirty="0"/>
              <a:t>Frecvență</a:t>
            </a:r>
            <a:r>
              <a:rPr lang="ro-RO" dirty="0"/>
              <a:t>: anuală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40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303312" y="5791200"/>
            <a:ext cx="768677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6064" y="3886200"/>
            <a:ext cx="547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Africa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21199" y="1981200"/>
            <a:ext cx="1240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America de Nord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96064" y="2590800"/>
            <a:ext cx="1257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America Centrală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96064" y="3200400"/>
            <a:ext cx="1159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America de Sud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7245" y="4572000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Asia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1371600"/>
            <a:ext cx="626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Europa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77245" y="5334000"/>
            <a:ext cx="583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Pacific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 rot="19222303">
            <a:off x="3728098" y="6113952"/>
            <a:ext cx="818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2.600 î.Hr.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 rot="19222303">
            <a:off x="2616273" y="6103063"/>
            <a:ext cx="818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3.100 î.Hr.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 rot="19222303">
            <a:off x="1594498" y="6099467"/>
            <a:ext cx="818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3.600 î.Hr.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 rot="19222303">
            <a:off x="2047646" y="6119380"/>
            <a:ext cx="853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3.200  î.Hr.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 rot="19222303">
            <a:off x="5150388" y="6154181"/>
            <a:ext cx="736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500  î.Hr.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 rot="19222303">
            <a:off x="5931635" y="6062166"/>
            <a:ext cx="872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Sec 1  d.Hr.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 rot="19222303">
            <a:off x="6822118" y="6091304"/>
            <a:ext cx="781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800 d. Hr.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 rot="19222303">
            <a:off x="7258382" y="6091303"/>
            <a:ext cx="933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1.000  d. Hr.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 rot="19222303">
            <a:off x="7781997" y="6042741"/>
            <a:ext cx="933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1.400  d. Hr.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 rot="19222303">
            <a:off x="8286835" y="6021118"/>
            <a:ext cx="933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1.500  d. Hr.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 rot="18817830">
            <a:off x="1632801" y="982086"/>
            <a:ext cx="1147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tx2"/>
                </a:solidFill>
              </a:rPr>
              <a:t>Mnajdra, Malta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26" name="Elbow Connector 25"/>
          <p:cNvCxnSpPr>
            <a:stCxn id="24" idx="1"/>
          </p:cNvCxnSpPr>
          <p:nvPr/>
        </p:nvCxnSpPr>
        <p:spPr>
          <a:xfrm rot="16200000" flipH="1">
            <a:off x="-198460" y="3545185"/>
            <a:ext cx="4211354" cy="19299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8817830">
            <a:off x="2321462" y="921370"/>
            <a:ext cx="1401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tx2"/>
                </a:solidFill>
              </a:rPr>
              <a:t>Newgrange, Irlanda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29" name="Elbow Connector 28"/>
          <p:cNvCxnSpPr>
            <a:stCxn id="27" idx="1"/>
          </p:cNvCxnSpPr>
          <p:nvPr/>
        </p:nvCxnSpPr>
        <p:spPr>
          <a:xfrm rot="5400000">
            <a:off x="416377" y="3625091"/>
            <a:ext cx="4180388" cy="6415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8817830">
            <a:off x="3077787" y="965292"/>
            <a:ext cx="1312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tx2"/>
                </a:solidFill>
              </a:rPr>
              <a:t>Stonhenge, Anglia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35" name="Elbow Connector 34"/>
          <p:cNvCxnSpPr>
            <a:stCxn id="32" idx="1"/>
          </p:cNvCxnSpPr>
          <p:nvPr/>
        </p:nvCxnSpPr>
        <p:spPr>
          <a:xfrm rot="5400000">
            <a:off x="1001997" y="3468208"/>
            <a:ext cx="4168743" cy="38956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8817830">
            <a:off x="5939702" y="635082"/>
            <a:ext cx="2084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tx2"/>
                </a:solidFill>
              </a:rPr>
              <a:t>Sarmizegetusa Regia, Romania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38" name="Elbow Connector 37"/>
          <p:cNvCxnSpPr>
            <a:stCxn id="36" idx="1"/>
          </p:cNvCxnSpPr>
          <p:nvPr/>
        </p:nvCxnSpPr>
        <p:spPr>
          <a:xfrm rot="16200000" flipH="1">
            <a:off x="4205630" y="3584890"/>
            <a:ext cx="4219562" cy="10537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8817830">
            <a:off x="3576251" y="3673094"/>
            <a:ext cx="837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accent2"/>
                </a:solidFill>
              </a:rPr>
              <a:t>Giza, Egipt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42" name="Elbow Connector 41"/>
          <p:cNvCxnSpPr>
            <a:stCxn id="40" idx="1"/>
          </p:cNvCxnSpPr>
          <p:nvPr/>
        </p:nvCxnSpPr>
        <p:spPr>
          <a:xfrm rot="16200000" flipH="1">
            <a:off x="3101338" y="4719165"/>
            <a:ext cx="1640625" cy="431324"/>
          </a:xfrm>
          <a:prstGeom prst="bentConnector3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8817830">
            <a:off x="7873159" y="4844375"/>
            <a:ext cx="1471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accent1"/>
                </a:solidFill>
              </a:rPr>
              <a:t>Moai, Insula Paștelui</a:t>
            </a:r>
            <a:endParaRPr lang="en-US" sz="1200" dirty="0">
              <a:solidFill>
                <a:schemeClr val="accent1"/>
              </a:solidFill>
            </a:endParaRPr>
          </a:p>
        </p:txBody>
      </p:sp>
      <p:cxnSp>
        <p:nvCxnSpPr>
          <p:cNvPr id="45" name="Elbow Connector 44"/>
          <p:cNvCxnSpPr>
            <a:stCxn id="43" idx="2"/>
          </p:cNvCxnSpPr>
          <p:nvPr/>
        </p:nvCxnSpPr>
        <p:spPr>
          <a:xfrm>
            <a:off x="8709184" y="5078439"/>
            <a:ext cx="198069" cy="676700"/>
          </a:xfrm>
          <a:prstGeom prst="bentConnector4">
            <a:avLst>
              <a:gd name="adj1" fmla="val 115414"/>
              <a:gd name="adj2" fmla="val 5317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18817830">
            <a:off x="6056673" y="1984875"/>
            <a:ext cx="1392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accent3"/>
                </a:solidFill>
              </a:rPr>
              <a:t>Teotihuacan, Mexic</a:t>
            </a:r>
            <a:endParaRPr lang="en-US" sz="1200" dirty="0">
              <a:solidFill>
                <a:schemeClr val="accent3"/>
              </a:solidFill>
            </a:endParaRPr>
          </a:p>
        </p:txBody>
      </p:sp>
      <p:cxnSp>
        <p:nvCxnSpPr>
          <p:cNvPr id="49" name="Elbow Connector 48"/>
          <p:cNvCxnSpPr>
            <a:stCxn id="47" idx="1"/>
          </p:cNvCxnSpPr>
          <p:nvPr/>
        </p:nvCxnSpPr>
        <p:spPr>
          <a:xfrm rot="16200000" flipH="1">
            <a:off x="4712359" y="4187270"/>
            <a:ext cx="3120179" cy="3"/>
          </a:xfrm>
          <a:prstGeom prst="bentConnector3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18817830">
            <a:off x="6730290" y="1798962"/>
            <a:ext cx="1962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accent3"/>
                </a:solidFill>
              </a:rPr>
              <a:t>Chichen Itza și Tullum, Mexic</a:t>
            </a:r>
            <a:endParaRPr lang="en-US" sz="1200" dirty="0">
              <a:solidFill>
                <a:schemeClr val="accent3"/>
              </a:solidFill>
            </a:endParaRPr>
          </a:p>
        </p:txBody>
      </p:sp>
      <p:cxnSp>
        <p:nvCxnSpPr>
          <p:cNvPr id="53" name="Elbow Connector 52"/>
          <p:cNvCxnSpPr>
            <a:stCxn id="51" idx="1"/>
          </p:cNvCxnSpPr>
          <p:nvPr/>
        </p:nvCxnSpPr>
        <p:spPr>
          <a:xfrm rot="16200000" flipH="1">
            <a:off x="5573809" y="4108271"/>
            <a:ext cx="3099727" cy="178451"/>
          </a:xfrm>
          <a:prstGeom prst="bentConnector3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 rot="18817830">
            <a:off x="7883902" y="2691999"/>
            <a:ext cx="1419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accent4"/>
                </a:solidFill>
              </a:rPr>
              <a:t>Machu Picchu, Peru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18817830">
            <a:off x="4961059" y="2658614"/>
            <a:ext cx="1569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accent4"/>
                </a:solidFill>
              </a:rPr>
              <a:t>El Infiernito, Columbia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8817830">
            <a:off x="3672980" y="2844577"/>
            <a:ext cx="859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accent4"/>
                </a:solidFill>
              </a:rPr>
              <a:t>Caral, Peru</a:t>
            </a:r>
            <a:endParaRPr lang="en-US" sz="1200" dirty="0">
              <a:solidFill>
                <a:schemeClr val="accent4"/>
              </a:solidFill>
            </a:endParaRPr>
          </a:p>
        </p:txBody>
      </p:sp>
      <p:cxnSp>
        <p:nvCxnSpPr>
          <p:cNvPr id="58" name="Elbow Connector 57"/>
          <p:cNvCxnSpPr>
            <a:stCxn id="56" idx="1"/>
          </p:cNvCxnSpPr>
          <p:nvPr/>
        </p:nvCxnSpPr>
        <p:spPr>
          <a:xfrm rot="16200000" flipH="1">
            <a:off x="2724075" y="4376373"/>
            <a:ext cx="2460926" cy="296606"/>
          </a:xfrm>
          <a:prstGeom prst="bentConnector3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5" idx="1"/>
          </p:cNvCxnSpPr>
          <p:nvPr/>
        </p:nvCxnSpPr>
        <p:spPr>
          <a:xfrm rot="16200000" flipH="1">
            <a:off x="4148445" y="4420919"/>
            <a:ext cx="2426138" cy="314423"/>
          </a:xfrm>
          <a:prstGeom prst="bentConnector3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54" idx="1"/>
          </p:cNvCxnSpPr>
          <p:nvPr/>
        </p:nvCxnSpPr>
        <p:spPr>
          <a:xfrm rot="16200000" flipH="1">
            <a:off x="6960046" y="4487890"/>
            <a:ext cx="2432686" cy="145059"/>
          </a:xfrm>
          <a:prstGeom prst="bentConnector3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 rot="19222303">
            <a:off x="967265" y="6035783"/>
            <a:ext cx="853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8.000  î.Hr.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 rot="18817830">
            <a:off x="1015439" y="4416014"/>
            <a:ext cx="1033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rgbClr val="FF0000"/>
                </a:solidFill>
              </a:rPr>
              <a:t>Jericho, Israel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66" name="Elbow Connector 65"/>
          <p:cNvCxnSpPr>
            <a:stCxn id="64" idx="1"/>
          </p:cNvCxnSpPr>
          <p:nvPr/>
        </p:nvCxnSpPr>
        <p:spPr>
          <a:xfrm rot="16200000" flipH="1">
            <a:off x="852268" y="5251729"/>
            <a:ext cx="826719" cy="180099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rot="18817830">
            <a:off x="7300410" y="4198138"/>
            <a:ext cx="1612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rgbClr val="FF0000"/>
                </a:solidFill>
              </a:rPr>
              <a:t>Angkor Wat, Cambogia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68" name="Elbow Connector 67"/>
          <p:cNvCxnSpPr>
            <a:stCxn id="67" idx="1"/>
          </p:cNvCxnSpPr>
          <p:nvPr/>
        </p:nvCxnSpPr>
        <p:spPr>
          <a:xfrm rot="16200000" flipH="1">
            <a:off x="7363334" y="5107079"/>
            <a:ext cx="827251" cy="453312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 rot="18817830">
            <a:off x="7680737" y="1273527"/>
            <a:ext cx="172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rgbClr val="FFC000"/>
                </a:solidFill>
              </a:rPr>
              <a:t>Roata de la Bighorn, SUA</a:t>
            </a:r>
            <a:endParaRPr lang="en-US" sz="1200" dirty="0">
              <a:solidFill>
                <a:srgbClr val="FFC000"/>
              </a:solidFill>
            </a:endParaRPr>
          </a:p>
        </p:txBody>
      </p:sp>
      <p:cxnSp>
        <p:nvCxnSpPr>
          <p:cNvPr id="73" name="Elbow Connector 72"/>
          <p:cNvCxnSpPr>
            <a:stCxn id="71" idx="1"/>
          </p:cNvCxnSpPr>
          <p:nvPr/>
        </p:nvCxnSpPr>
        <p:spPr>
          <a:xfrm rot="16200000" flipH="1">
            <a:off x="6272658" y="3714222"/>
            <a:ext cx="3709328" cy="356951"/>
          </a:xfrm>
          <a:prstGeom prst="bentConnector3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18817830">
            <a:off x="7266868" y="1318992"/>
            <a:ext cx="1258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rgbClr val="FFC000"/>
                </a:solidFill>
              </a:rPr>
              <a:t>Hovenweep, SUA</a:t>
            </a:r>
            <a:endParaRPr lang="en-US" sz="1200" dirty="0">
              <a:solidFill>
                <a:srgbClr val="FFC000"/>
              </a:solidFill>
            </a:endParaRPr>
          </a:p>
        </p:txBody>
      </p:sp>
      <p:cxnSp>
        <p:nvCxnSpPr>
          <p:cNvPr id="75" name="Elbow Connector 74"/>
          <p:cNvCxnSpPr>
            <a:stCxn id="74" idx="1"/>
          </p:cNvCxnSpPr>
          <p:nvPr/>
        </p:nvCxnSpPr>
        <p:spPr>
          <a:xfrm rot="16200000" flipH="1">
            <a:off x="5714306" y="3660698"/>
            <a:ext cx="3834319" cy="338990"/>
          </a:xfrm>
          <a:prstGeom prst="bentConnector3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18817830">
            <a:off x="6926090" y="1299609"/>
            <a:ext cx="1483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rgbClr val="FFC000"/>
                </a:solidFill>
              </a:rPr>
              <a:t>Serpent mound, SUA</a:t>
            </a:r>
            <a:endParaRPr lang="en-US" sz="1200" dirty="0">
              <a:solidFill>
                <a:srgbClr val="FFC000"/>
              </a:solidFill>
            </a:endParaRPr>
          </a:p>
        </p:txBody>
      </p:sp>
      <p:cxnSp>
        <p:nvCxnSpPr>
          <p:cNvPr id="79" name="Elbow Connector 78"/>
          <p:cNvCxnSpPr>
            <a:stCxn id="107" idx="1"/>
          </p:cNvCxnSpPr>
          <p:nvPr/>
        </p:nvCxnSpPr>
        <p:spPr>
          <a:xfrm rot="16200000" flipH="1">
            <a:off x="4602580" y="3872930"/>
            <a:ext cx="3628301" cy="120548"/>
          </a:xfrm>
          <a:prstGeom prst="bentConnector3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 rot="18817830">
            <a:off x="1410659" y="3559214"/>
            <a:ext cx="1309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accent2"/>
                </a:solidFill>
              </a:rPr>
              <a:t>Nabta Playa, Egipt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 rot="19222303">
            <a:off x="1189471" y="6031618"/>
            <a:ext cx="1054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Mileniu 5 î.Hr.</a:t>
            </a:r>
            <a:endParaRPr lang="en-US" sz="1200" dirty="0"/>
          </a:p>
        </p:txBody>
      </p:sp>
      <p:cxnSp>
        <p:nvCxnSpPr>
          <p:cNvPr id="95" name="Elbow Connector 94"/>
          <p:cNvCxnSpPr>
            <a:stCxn id="92" idx="1"/>
          </p:cNvCxnSpPr>
          <p:nvPr/>
        </p:nvCxnSpPr>
        <p:spPr>
          <a:xfrm rot="16200000" flipH="1">
            <a:off x="934345" y="4850922"/>
            <a:ext cx="1555665" cy="197088"/>
          </a:xfrm>
          <a:prstGeom prst="bentConnector3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 rot="18817830">
            <a:off x="6130087" y="1452009"/>
            <a:ext cx="146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rgbClr val="FFC000"/>
                </a:solidFill>
              </a:rPr>
              <a:t>Movile Newark, SUA</a:t>
            </a:r>
            <a:endParaRPr lang="en-US" sz="1200" dirty="0">
              <a:solidFill>
                <a:srgbClr val="FFC000"/>
              </a:solidFill>
            </a:endParaRPr>
          </a:p>
        </p:txBody>
      </p:sp>
      <p:cxnSp>
        <p:nvCxnSpPr>
          <p:cNvPr id="108" name="Elbow Connector 107"/>
          <p:cNvCxnSpPr>
            <a:stCxn id="78" idx="1"/>
          </p:cNvCxnSpPr>
          <p:nvPr/>
        </p:nvCxnSpPr>
        <p:spPr>
          <a:xfrm rot="16200000" flipH="1">
            <a:off x="5721736" y="3409076"/>
            <a:ext cx="3816355" cy="947892"/>
          </a:xfrm>
          <a:prstGeom prst="bentConnector3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4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2" grpId="0"/>
      <p:bldP spid="36" grpId="0"/>
      <p:bldP spid="40" grpId="0"/>
      <p:bldP spid="43" grpId="0"/>
      <p:bldP spid="47" grpId="0"/>
      <p:bldP spid="51" grpId="0"/>
      <p:bldP spid="54" grpId="0"/>
      <p:bldP spid="55" grpId="0"/>
      <p:bldP spid="56" grpId="0"/>
      <p:bldP spid="64" grpId="0"/>
      <p:bldP spid="67" grpId="0"/>
      <p:bldP spid="71" grpId="0"/>
      <p:bldP spid="74" grpId="0"/>
      <p:bldP spid="78" grpId="0"/>
      <p:bldP spid="92" grpId="0"/>
      <p:bldP spid="1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Sarmizegetusa Regia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ro-RO" sz="2000" dirty="0"/>
              <a:t>Capitala statului dacic în primul secol d. Hr.</a:t>
            </a:r>
          </a:p>
          <a:p>
            <a:r>
              <a:rPr lang="ro-RO" sz="2000" dirty="0"/>
              <a:t>Sanctuar religios reconstruit</a:t>
            </a:r>
          </a:p>
          <a:p>
            <a:r>
              <a:rPr lang="ro-RO" sz="2000" b="1" dirty="0"/>
              <a:t>Alinieri</a:t>
            </a:r>
            <a:r>
              <a:rPr lang="ro-RO" sz="2000" dirty="0"/>
              <a:t> la momentele importante din an</a:t>
            </a:r>
          </a:p>
          <a:p>
            <a:r>
              <a:rPr lang="ro-RO" sz="2000" b="1" dirty="0"/>
              <a:t>Ceas solar </a:t>
            </a:r>
            <a:r>
              <a:rPr lang="ro-RO" sz="2000" dirty="0"/>
              <a:t>(Soarele de Andezit)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C:\Users\user\Desktop\istoria-astro2\poze-carte\ansamblu-sarmizegetu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120547" cy="2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storia-astro2\poze-carte\sarmizegetus-asoare-andez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43400"/>
            <a:ext cx="3282347" cy="217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511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Stonehenge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" y="1905000"/>
            <a:ext cx="7772400" cy="1676399"/>
          </a:xfrm>
        </p:spPr>
        <p:txBody>
          <a:bodyPr>
            <a:normAutofit/>
          </a:bodyPr>
          <a:lstStyle/>
          <a:p>
            <a:r>
              <a:rPr lang="ro-RO" sz="2400" dirty="0"/>
              <a:t>Sit antic construit în mai multe etape</a:t>
            </a:r>
          </a:p>
          <a:p>
            <a:r>
              <a:rPr lang="ro-RO" sz="2400" dirty="0"/>
              <a:t>Marea Britanie circa 3.100 î.Hr.</a:t>
            </a:r>
          </a:p>
          <a:p>
            <a:r>
              <a:rPr lang="ro-RO" sz="2400" b="1" dirty="0"/>
              <a:t>Alinieri</a:t>
            </a:r>
            <a:r>
              <a:rPr lang="ro-RO" sz="2400" dirty="0"/>
              <a:t>  cu </a:t>
            </a:r>
            <a:r>
              <a:rPr lang="ro-RO" sz="2400" dirty="0">
                <a:solidFill>
                  <a:srgbClr val="FF0000"/>
                </a:solidFill>
              </a:rPr>
              <a:t>apusul Soarelui </a:t>
            </a:r>
            <a:r>
              <a:rPr lang="ro-RO" sz="2400" dirty="0"/>
              <a:t>și</a:t>
            </a:r>
            <a:r>
              <a:rPr lang="ro-RO" sz="2400" dirty="0">
                <a:solidFill>
                  <a:srgbClr val="FF0000"/>
                </a:solidFill>
              </a:rPr>
              <a:t> Lunii </a:t>
            </a:r>
            <a:r>
              <a:rPr lang="ro-RO" sz="2400" dirty="0"/>
              <a:t>la momente cheie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6BE-3D84-4577-9CE6-3852D91721B9}" type="slidenum">
              <a:rPr lang="en-US" smtClean="0"/>
              <a:t>9</a:t>
            </a:fld>
            <a:endParaRPr lang="en-US"/>
          </a:p>
        </p:txBody>
      </p:sp>
      <p:pic>
        <p:nvPicPr>
          <p:cNvPr id="2050" name="Picture 2" descr="E:\DCIM\106D5100\DSC_0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4" y="3867948"/>
            <a:ext cx="3983736" cy="26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CIM\106D5100\DSC_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04" y="3886200"/>
            <a:ext cx="3956179" cy="262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Pics1\stonehen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3490"/>
            <a:ext cx="4057796" cy="202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">
  <a:themeElements>
    <a:clrScheme name="Celest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</TotalTime>
  <Words>1528</Words>
  <Application>Microsoft Office PowerPoint</Application>
  <PresentationFormat>Expunere pe ecran (4:3)</PresentationFormat>
  <Paragraphs>272</Paragraphs>
  <Slides>39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3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Celest</vt:lpstr>
      <vt:lpstr>Astronomia în cultură</vt:lpstr>
      <vt:lpstr>Mișcarea Soarelui pe boltă</vt:lpstr>
      <vt:lpstr>Mișcarea Lunii în jurul Pământului</vt:lpstr>
      <vt:lpstr>Orbita Pământului și anotimpurile</vt:lpstr>
      <vt:lpstr>Alinieri astronomice</vt:lpstr>
      <vt:lpstr>Ținta alinierilor</vt:lpstr>
      <vt:lpstr>Prezentare PowerPoint</vt:lpstr>
      <vt:lpstr>Sarmizegetusa Regia</vt:lpstr>
      <vt:lpstr>Stonehenge</vt:lpstr>
      <vt:lpstr>Newgrange</vt:lpstr>
      <vt:lpstr>Mnajdra</vt:lpstr>
      <vt:lpstr>Marile piramide de la Giza</vt:lpstr>
      <vt:lpstr>Nabta Playa</vt:lpstr>
      <vt:lpstr>Angkor Wat</vt:lpstr>
      <vt:lpstr>Turnul din Jericho</vt:lpstr>
      <vt:lpstr>Roata medicinală de la Bighorn</vt:lpstr>
      <vt:lpstr>Serpent mound</vt:lpstr>
      <vt:lpstr>Hovenweep</vt:lpstr>
      <vt:lpstr>Mayașii</vt:lpstr>
      <vt:lpstr>Teotihuacan</vt:lpstr>
      <vt:lpstr>Machu Picchu</vt:lpstr>
      <vt:lpstr>El Infiernito</vt:lpstr>
      <vt:lpstr>Caral</vt:lpstr>
      <vt:lpstr>Moai</vt:lpstr>
      <vt:lpstr>Harta siturilor</vt:lpstr>
      <vt:lpstr>Acuratețe, intenționalitate, context</vt:lpstr>
      <vt:lpstr>Studiu de caz: Sarmizegetusa Regia</vt:lpstr>
      <vt:lpstr>Sanctuarul în 1916</vt:lpstr>
      <vt:lpstr>Sanctuarul în 1924</vt:lpstr>
      <vt:lpstr>Sanctuarul în 1932</vt:lpstr>
      <vt:lpstr>Sanctuarul în 1978</vt:lpstr>
      <vt:lpstr>Sanctuarul în 1980</vt:lpstr>
      <vt:lpstr>Sanctuarul în 2013</vt:lpstr>
      <vt:lpstr>Sanctuarul în 2018</vt:lpstr>
      <vt:lpstr>Reconstrucție sit</vt:lpstr>
      <vt:lpstr>Măsurători precise</vt:lpstr>
      <vt:lpstr>Context istoric</vt:lpstr>
      <vt:lpstr>Intenție vs. șansă</vt:lpstr>
      <vt:lpstr>Alte exemple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Astronomia vizualului între necesitate și curiozitate</dc:title>
  <dc:creator>Marc Frincu</dc:creator>
  <cp:lastModifiedBy>Marc Frincu</cp:lastModifiedBy>
  <cp:revision>75</cp:revision>
  <dcterms:created xsi:type="dcterms:W3CDTF">2016-10-21T18:07:47Z</dcterms:created>
  <dcterms:modified xsi:type="dcterms:W3CDTF">2019-10-03T14:15:08Z</dcterms:modified>
</cp:coreProperties>
</file>