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3" r:id="rId3"/>
    <p:sldId id="273" r:id="rId4"/>
    <p:sldId id="281" r:id="rId5"/>
    <p:sldId id="282" r:id="rId6"/>
    <p:sldId id="274" r:id="rId7"/>
    <p:sldId id="275" r:id="rId8"/>
    <p:sldId id="280" r:id="rId9"/>
    <p:sldId id="257" r:id="rId10"/>
    <p:sldId id="258" r:id="rId11"/>
    <p:sldId id="260" r:id="rId12"/>
    <p:sldId id="261" r:id="rId13"/>
    <p:sldId id="262" r:id="rId14"/>
    <p:sldId id="263" r:id="rId15"/>
    <p:sldId id="270" r:id="rId16"/>
    <p:sldId id="264" r:id="rId17"/>
    <p:sldId id="271" r:id="rId18"/>
    <p:sldId id="272" r:id="rId19"/>
    <p:sldId id="266" r:id="rId20"/>
    <p:sldId id="267" r:id="rId21"/>
    <p:sldId id="268" r:id="rId22"/>
    <p:sldId id="277" r:id="rId23"/>
    <p:sldId id="265" r:id="rId24"/>
    <p:sldId id="269" r:id="rId25"/>
    <p:sldId id="284" r:id="rId26"/>
    <p:sldId id="279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08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5794A-D7B5-418C-899A-33937D4D384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1CAF-642E-4A72-A616-1EBB0940B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Nataraja Sarma, Diffusion of Astronomy</a:t>
            </a:r>
            <a:r>
              <a:rPr lang="ro-RO" baseline="0" dirty="0"/>
              <a:t> in the Ancient World, Endeavour, Vol. 24, Nr. 4, pp. </a:t>
            </a:r>
            <a:r>
              <a:rPr lang="ro-RO" baseline="0"/>
              <a:t>157-164, 2000.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CB67-5E83-4D43-BC6D-387525944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209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618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6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5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78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10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65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947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8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99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51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26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72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6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73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41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918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1DBA99-085F-48FE-9155-8804B26CA71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737B39-1C0C-4290-9996-18289C5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9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frincu@e-uvt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nfis.org/downloads/mr1997cengl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oo.gl/WPBU5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m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fmi.uvt.ro/~marc.frincu/teaching.html" TargetMode="External"/><Relationship Id="rId2" Type="http://schemas.openxmlformats.org/officeDocument/2006/relationships/hyperlink" Target="https://www.facebook.com/groups/26046090101857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c.frincu@e-uvt.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ydom.com/visitors/at-haydom/safaris/visit-hadza-hunter-gatherer-trib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rehistory#/media/File:Prehistoric_man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stb.royalsocietypublishing.org/content/371/1696/2015016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are.com/magazin/obiceiuri/stramosii-nostri-aveau-talent-la-desen-picturi-rupestre-din-alte-timpuri-galerie-foto-125760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-origins.net/news-evolution-human-origins/ancient-skeletons-change-history-farming-invented-multiple-times-across-02089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yfair.com/Universal-Map-World-History-Wall-Maps-Early-Civilizations-ZO1288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9761"/>
          </a:xfrm>
        </p:spPr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în cultură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6400800" cy="2286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o-RO" sz="4200" dirty="0">
                <a:solidFill>
                  <a:srgbClr val="0070C0"/>
                </a:solidFill>
              </a:rPr>
              <a:t>Apariția astronomiei</a:t>
            </a:r>
          </a:p>
          <a:p>
            <a:pPr algn="ctr"/>
            <a:r>
              <a:rPr lang="ro-RO" sz="4200" dirty="0">
                <a:solidFill>
                  <a:srgbClr val="0070C0"/>
                </a:solidFill>
              </a:rPr>
              <a:t>când, unde, de ce?</a:t>
            </a:r>
          </a:p>
          <a:p>
            <a:endParaRPr lang="ro-RO" dirty="0"/>
          </a:p>
          <a:p>
            <a:pPr algn="r"/>
            <a:r>
              <a:rPr lang="ro-RO" dirty="0"/>
              <a:t>Conf. Dr. </a:t>
            </a:r>
            <a:r>
              <a:rPr lang="ro-RO" b="1" dirty="0"/>
              <a:t>Marc Eduard FRÎNCU</a:t>
            </a:r>
          </a:p>
          <a:p>
            <a:pPr algn="r"/>
            <a:r>
              <a:rPr lang="ro-RO" dirty="0"/>
              <a:t>Facultatea de Matematică și Informatică</a:t>
            </a:r>
          </a:p>
          <a:p>
            <a:pPr algn="r"/>
            <a:r>
              <a:rPr lang="ro-RO" dirty="0"/>
              <a:t>Departamentul de Informatică</a:t>
            </a:r>
          </a:p>
          <a:p>
            <a:pPr algn="r"/>
            <a:r>
              <a:rPr lang="ro-RO" dirty="0"/>
              <a:t>Universitatea de Vest Timișoara</a:t>
            </a:r>
          </a:p>
          <a:p>
            <a:pPr algn="r"/>
            <a:r>
              <a:rPr lang="ro-RO" dirty="0"/>
              <a:t>Email: </a:t>
            </a:r>
            <a:r>
              <a:rPr lang="ro-RO" dirty="0">
                <a:hlinkClick r:id="rId2"/>
              </a:rPr>
              <a:t>marc.frincu@e-uvt.ro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Când și unde a apărut?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27237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ro-RO" sz="2400" dirty="0"/>
              <a:t>Picturile rupestre de la Lascaux (Franța) acum 17.000 de ani</a:t>
            </a:r>
          </a:p>
          <a:p>
            <a:pPr lvl="1"/>
            <a:r>
              <a:rPr lang="ro-RO" sz="2000" dirty="0"/>
              <a:t>Pleiadele</a:t>
            </a:r>
          </a:p>
          <a:p>
            <a:pPr lvl="1"/>
            <a:r>
              <a:rPr lang="ro-RO" sz="2000" dirty="0"/>
              <a:t>Taurul</a:t>
            </a:r>
            <a:endParaRPr lang="en-US" sz="2000" dirty="0"/>
          </a:p>
          <a:p>
            <a:pPr lvl="1"/>
            <a:r>
              <a:rPr lang="ro-RO" sz="2000" dirty="0">
                <a:hlinkClick r:id="rId2"/>
              </a:rPr>
              <a:t>http://www.infis.org/downloads/mr1997cenglpdf.pdf</a:t>
            </a:r>
            <a:r>
              <a:rPr lang="en-US" sz="2000" dirty="0"/>
              <a:t> </a:t>
            </a:r>
            <a:endParaRPr lang="ro-RO" sz="2000" dirty="0"/>
          </a:p>
          <a:p>
            <a:pPr lvl="1"/>
            <a:endParaRPr lang="ro-RO" sz="2000" dirty="0"/>
          </a:p>
          <a:p>
            <a:r>
              <a:rPr lang="ro-RO" sz="2400" dirty="0"/>
              <a:t>Începând din </a:t>
            </a:r>
            <a:r>
              <a:rPr lang="ro-RO" sz="2400" b="1" dirty="0"/>
              <a:t>neolitic</a:t>
            </a:r>
            <a:r>
              <a:rPr lang="ro-RO" sz="2400" dirty="0"/>
              <a:t> (circa 10.000 î.Hr.) apare pe tot globul, inițial </a:t>
            </a:r>
            <a:r>
              <a:rPr lang="ro-RO" sz="2400" b="1" dirty="0"/>
              <a:t>în zona de dezvoltare a marilor civilizații antice</a:t>
            </a:r>
          </a:p>
          <a:p>
            <a:pPr lvl="1"/>
            <a:r>
              <a:rPr lang="en-US" sz="2000" dirty="0" err="1"/>
              <a:t>Göbekli</a:t>
            </a:r>
            <a:r>
              <a:rPr lang="en-US" sz="2000" dirty="0"/>
              <a:t> </a:t>
            </a:r>
            <a:r>
              <a:rPr lang="ro-RO" sz="2000" dirty="0"/>
              <a:t>Tepe (Turcia)</a:t>
            </a:r>
          </a:p>
          <a:p>
            <a:pPr lvl="2"/>
            <a:r>
              <a:rPr lang="ro-RO" sz="1600" dirty="0"/>
              <a:t>Prima așezare semi-permanentă neolitică</a:t>
            </a:r>
          </a:p>
          <a:p>
            <a:pPr lvl="2"/>
            <a:r>
              <a:rPr lang="ro-RO" sz="1600" dirty="0"/>
              <a:t>Posibile alinieri astronomice</a:t>
            </a:r>
          </a:p>
          <a:p>
            <a:endParaRPr lang="ro-R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lascaux plei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429000" cy="25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gobekli tepe astronomy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gobekli tepe astronomy wiki"/>
          <p:cNvSpPr>
            <a:spLocks noChangeAspect="1" noChangeArrowheads="1"/>
          </p:cNvSpPr>
          <p:nvPr/>
        </p:nvSpPr>
        <p:spPr bwMode="auto">
          <a:xfrm>
            <a:off x="155575" y="-17907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gobekli tepe astronomy wi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581400" cy="23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0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2074" y="152399"/>
            <a:ext cx="275992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Egipt</a:t>
            </a:r>
            <a:endParaRPr lang="ro-RO" b="1" dirty="0"/>
          </a:p>
          <a:p>
            <a:pPr algn="ctr"/>
            <a:r>
              <a:rPr lang="en-US" sz="1600" dirty="0"/>
              <a:t>(</a:t>
            </a:r>
            <a:r>
              <a:rPr lang="ro-RO" sz="1600" dirty="0"/>
              <a:t>2900 î.Hr. astronomie proprie)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39064" y="3499247"/>
            <a:ext cx="323922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Sumer</a:t>
            </a:r>
          </a:p>
          <a:p>
            <a:r>
              <a:rPr lang="en-US" sz="1600" dirty="0"/>
              <a:t>(</a:t>
            </a:r>
            <a:r>
              <a:rPr lang="ro-RO" sz="1600" dirty="0"/>
              <a:t>3500-2376 î.Hr. astronomie proprie)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86894" y="217395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Babilon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8415" y="4185047"/>
            <a:ext cx="316067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India</a:t>
            </a:r>
            <a:endParaRPr lang="ro-RO" b="1" dirty="0"/>
          </a:p>
          <a:p>
            <a:r>
              <a:rPr lang="ro-RO" sz="1600" dirty="0"/>
              <a:t>(mileniul 3 î.Hr. astronomie proprie)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98415" y="5867400"/>
            <a:ext cx="275992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China</a:t>
            </a:r>
            <a:endParaRPr lang="ro-RO" b="1" dirty="0"/>
          </a:p>
          <a:p>
            <a:r>
              <a:rPr lang="ro-RO" sz="1600" dirty="0"/>
              <a:t>(3000 î.Hr. astronomie proprie)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5834" y="964899"/>
            <a:ext cx="79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Grecia</a:t>
            </a:r>
          </a:p>
        </p:txBody>
      </p:sp>
      <p:cxnSp>
        <p:nvCxnSpPr>
          <p:cNvPr id="11" name="Straight Arrow Connector 10"/>
          <p:cNvCxnSpPr>
            <a:stCxn id="7" idx="0"/>
            <a:endCxn id="6" idx="1"/>
          </p:cNvCxnSpPr>
          <p:nvPr/>
        </p:nvCxnSpPr>
        <p:spPr>
          <a:xfrm flipV="1">
            <a:off x="5078752" y="2358616"/>
            <a:ext cx="1308142" cy="182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3"/>
          </p:cNvCxnSpPr>
          <p:nvPr/>
        </p:nvCxnSpPr>
        <p:spPr>
          <a:xfrm flipH="1" flipV="1">
            <a:off x="7297721" y="2358616"/>
            <a:ext cx="1680563" cy="1448408"/>
          </a:xfrm>
          <a:prstGeom prst="curvedConnector3">
            <a:avLst>
              <a:gd name="adj1" fmla="val -33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6" idx="3"/>
          </p:cNvCxnSpPr>
          <p:nvPr/>
        </p:nvCxnSpPr>
        <p:spPr>
          <a:xfrm flipH="1">
            <a:off x="7297721" y="767952"/>
            <a:ext cx="124314" cy="159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18508" y="1143000"/>
            <a:ext cx="163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1500 î.Hr.</a:t>
            </a:r>
            <a:r>
              <a:rPr lang="ro-RO" sz="1400" dirty="0"/>
              <a:t> Influențe </a:t>
            </a:r>
          </a:p>
          <a:p>
            <a:r>
              <a:rPr lang="ro-RO" sz="1400" dirty="0"/>
              <a:t>calendaristice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4" idx="1"/>
            <a:endCxn id="9" idx="3"/>
          </p:cNvCxnSpPr>
          <p:nvPr/>
        </p:nvCxnSpPr>
        <p:spPr>
          <a:xfrm flipH="1">
            <a:off x="1578680" y="460176"/>
            <a:ext cx="4463394" cy="68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9" idx="3"/>
          </p:cNvCxnSpPr>
          <p:nvPr/>
        </p:nvCxnSpPr>
        <p:spPr>
          <a:xfrm flipH="1" flipV="1">
            <a:off x="1578680" y="1149565"/>
            <a:ext cx="4808214" cy="120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052813"/>
            <a:ext cx="2684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Sistemul sexazecimal de</a:t>
            </a:r>
          </a:p>
          <a:p>
            <a:r>
              <a:rPr lang="ro-RO" sz="1400" dirty="0"/>
              <a:t> împărțire a timpului și unghiurilor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114" y="5398128"/>
            <a:ext cx="76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Persia</a:t>
            </a:r>
            <a:endParaRPr lang="en-US" b="1" dirty="0"/>
          </a:p>
        </p:txBody>
      </p:sp>
      <p:cxnSp>
        <p:nvCxnSpPr>
          <p:cNvPr id="38" name="Straight Arrow Connector 37"/>
          <p:cNvCxnSpPr>
            <a:stCxn id="9" idx="1"/>
            <a:endCxn id="29" idx="0"/>
          </p:cNvCxnSpPr>
          <p:nvPr/>
        </p:nvCxnSpPr>
        <p:spPr>
          <a:xfrm rot="10800000" flipV="1">
            <a:off x="529122" y="1149564"/>
            <a:ext cx="256712" cy="42485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9" idx="3"/>
          </p:cNvCxnSpPr>
          <p:nvPr/>
        </p:nvCxnSpPr>
        <p:spPr>
          <a:xfrm flipH="1">
            <a:off x="909130" y="4876800"/>
            <a:ext cx="3700758" cy="705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2"/>
            <a:endCxn id="8" idx="1"/>
          </p:cNvCxnSpPr>
          <p:nvPr/>
        </p:nvCxnSpPr>
        <p:spPr>
          <a:xfrm>
            <a:off x="529122" y="5767460"/>
            <a:ext cx="2969293" cy="407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27781" y="4876800"/>
            <a:ext cx="211019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039" y="5267980"/>
            <a:ext cx="317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433 î.Hr.</a:t>
            </a:r>
            <a:r>
              <a:rPr lang="ro-RO" sz="1400" dirty="0"/>
              <a:t> Introducerea a 28 de </a:t>
            </a:r>
            <a:r>
              <a:rPr lang="ro-RO" sz="1400" i="1" dirty="0"/>
              <a:t>hsiu</a:t>
            </a:r>
            <a:r>
              <a:rPr lang="ro-RO" sz="1400" dirty="0"/>
              <a:t> </a:t>
            </a:r>
          </a:p>
          <a:p>
            <a:r>
              <a:rPr lang="ro-RO" sz="1400" dirty="0"/>
              <a:t>după  modelul caselor lunare  </a:t>
            </a:r>
            <a:r>
              <a:rPr lang="ro-RO" sz="1400" i="1" dirty="0"/>
              <a:t>nakshatra</a:t>
            </a:r>
            <a:endParaRPr lang="en-US" sz="1400" dirty="0"/>
          </a:p>
        </p:txBody>
      </p:sp>
      <p:cxnSp>
        <p:nvCxnSpPr>
          <p:cNvPr id="51" name="Straight Arrow Connector 50"/>
          <p:cNvCxnSpPr>
            <a:stCxn id="6" idx="2"/>
          </p:cNvCxnSpPr>
          <p:nvPr/>
        </p:nvCxnSpPr>
        <p:spPr>
          <a:xfrm flipH="1">
            <a:off x="5257800" y="2543282"/>
            <a:ext cx="1584508" cy="157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95838" y="2219980"/>
            <a:ext cx="148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400 d.Hr.</a:t>
            </a:r>
            <a:r>
              <a:rPr lang="ro-RO" sz="1400" dirty="0"/>
              <a:t> Teorii </a:t>
            </a:r>
          </a:p>
          <a:p>
            <a:r>
              <a:rPr lang="ro-RO" sz="1400" dirty="0"/>
              <a:t>similare </a:t>
            </a:r>
            <a:r>
              <a:rPr lang="ro-RO" sz="1400" i="1" dirty="0"/>
              <a:t>epiciclilor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241287" y="5638800"/>
            <a:ext cx="180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Sec. III d.Hr.</a:t>
            </a:r>
            <a:r>
              <a:rPr lang="ro-RO" sz="1400" dirty="0"/>
              <a:t> Traduceri </a:t>
            </a:r>
          </a:p>
          <a:p>
            <a:r>
              <a:rPr lang="ro-RO" sz="1400" dirty="0"/>
              <a:t>texte în chineză</a:t>
            </a:r>
            <a:endParaRPr lang="en-US" sz="1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1781313" y="4245114"/>
            <a:ext cx="6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Arabi</a:t>
            </a:r>
            <a:endParaRPr lang="en-US" b="1" dirty="0"/>
          </a:p>
        </p:txBody>
      </p:sp>
      <p:cxnSp>
        <p:nvCxnSpPr>
          <p:cNvPr id="197" name="Straight Arrow Connector 196"/>
          <p:cNvCxnSpPr>
            <a:stCxn id="7" idx="1"/>
            <a:endCxn id="196" idx="3"/>
          </p:cNvCxnSpPr>
          <p:nvPr/>
        </p:nvCxnSpPr>
        <p:spPr>
          <a:xfrm flipH="1" flipV="1">
            <a:off x="2475477" y="4429780"/>
            <a:ext cx="1022938" cy="6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2438400" y="4188023"/>
            <a:ext cx="120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Sec. VIII d.Hr.</a:t>
            </a:r>
            <a:r>
              <a:rPr lang="ro-RO" sz="1400" dirty="0"/>
              <a:t> </a:t>
            </a:r>
            <a:endParaRPr lang="en-US" sz="1400" dirty="0"/>
          </a:p>
        </p:txBody>
      </p:sp>
      <p:sp>
        <p:nvSpPr>
          <p:cNvPr id="208" name="Rectangle 207"/>
          <p:cNvSpPr/>
          <p:nvPr/>
        </p:nvSpPr>
        <p:spPr>
          <a:xfrm>
            <a:off x="3701725" y="301823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/>
              <a:t>influențe calendaristice</a:t>
            </a:r>
            <a:endParaRPr lang="en-US" sz="1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4419600" y="2690336"/>
            <a:ext cx="17029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Posibile influențe </a:t>
            </a:r>
          </a:p>
          <a:p>
            <a:r>
              <a:rPr lang="ro-RO" sz="1400" dirty="0"/>
              <a:t>ale </a:t>
            </a:r>
            <a:r>
              <a:rPr lang="ro-RO" sz="1400" i="1" dirty="0"/>
              <a:t>RigVeda</a:t>
            </a:r>
            <a:r>
              <a:rPr lang="ro-RO" sz="1400" dirty="0"/>
              <a:t> </a:t>
            </a:r>
          </a:p>
          <a:p>
            <a:r>
              <a:rPr lang="ro-RO" sz="1400" dirty="0"/>
              <a:t>scrisă circa 1400 î.Hr.</a:t>
            </a:r>
            <a:endParaRPr lang="en-US" sz="1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3688588" y="1674911"/>
            <a:ext cx="1569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Instrumentul </a:t>
            </a:r>
            <a:r>
              <a:rPr lang="ro-RO" sz="1400" i="1" dirty="0"/>
              <a:t>polos</a:t>
            </a:r>
            <a:endParaRPr lang="en-US" sz="1400" i="1" dirty="0"/>
          </a:p>
        </p:txBody>
      </p:sp>
      <p:cxnSp>
        <p:nvCxnSpPr>
          <p:cNvPr id="226" name="Straight Arrow Connector 225"/>
          <p:cNvCxnSpPr>
            <a:endCxn id="7" idx="2"/>
          </p:cNvCxnSpPr>
          <p:nvPr/>
        </p:nvCxnSpPr>
        <p:spPr>
          <a:xfrm flipV="1">
            <a:off x="4382099" y="4800600"/>
            <a:ext cx="696653" cy="9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141917" y="5029200"/>
            <a:ext cx="1115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Sfera armilar</a:t>
            </a:r>
            <a:endParaRPr lang="en-US" sz="1400" dirty="0"/>
          </a:p>
        </p:txBody>
      </p:sp>
      <p:cxnSp>
        <p:nvCxnSpPr>
          <p:cNvPr id="235" name="Straight Arrow Connector 234"/>
          <p:cNvCxnSpPr>
            <a:stCxn id="9" idx="1"/>
            <a:endCxn id="196" idx="1"/>
          </p:cNvCxnSpPr>
          <p:nvPr/>
        </p:nvCxnSpPr>
        <p:spPr>
          <a:xfrm rot="10800000" flipH="1" flipV="1">
            <a:off x="785833" y="1149564"/>
            <a:ext cx="995479" cy="3280215"/>
          </a:xfrm>
          <a:prstGeom prst="curvedConnector3">
            <a:avLst>
              <a:gd name="adj1" fmla="val -229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609600" y="3276600"/>
            <a:ext cx="11453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900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Sfera armilar,</a:t>
            </a:r>
          </a:p>
          <a:p>
            <a:r>
              <a:rPr lang="ro-RO" sz="1400" dirty="0"/>
              <a:t>astrolabul</a:t>
            </a:r>
            <a:endParaRPr lang="en-US" sz="1400" dirty="0"/>
          </a:p>
        </p:txBody>
      </p:sp>
      <p:sp>
        <p:nvSpPr>
          <p:cNvPr id="316" name="TextBox 315"/>
          <p:cNvSpPr txBox="1"/>
          <p:nvPr/>
        </p:nvSpPr>
        <p:spPr>
          <a:xfrm>
            <a:off x="1431638" y="1645150"/>
            <a:ext cx="165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Sec II d.Hr.</a:t>
            </a:r>
            <a:r>
              <a:rPr lang="ro-RO" sz="1400" dirty="0"/>
              <a:t> Migrație </a:t>
            </a:r>
          </a:p>
          <a:p>
            <a:r>
              <a:rPr lang="ro-RO" sz="1400" dirty="0"/>
              <a:t>astronomi  greci</a:t>
            </a:r>
            <a:endParaRPr lang="en-US" sz="1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2013768" y="3018820"/>
            <a:ext cx="200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Europa occidentală</a:t>
            </a:r>
            <a:endParaRPr lang="en-US" b="1" dirty="0"/>
          </a:p>
        </p:txBody>
      </p:sp>
      <p:cxnSp>
        <p:nvCxnSpPr>
          <p:cNvPr id="349" name="Curved Connector 348"/>
          <p:cNvCxnSpPr>
            <a:stCxn id="9" idx="2"/>
            <a:endCxn id="7" idx="0"/>
          </p:cNvCxnSpPr>
          <p:nvPr/>
        </p:nvCxnSpPr>
        <p:spPr>
          <a:xfrm rot="16200000" flipH="1">
            <a:off x="1705096" y="811391"/>
            <a:ext cx="2850816" cy="3896495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>
            <a:stCxn id="196" idx="0"/>
            <a:endCxn id="321" idx="2"/>
          </p:cNvCxnSpPr>
          <p:nvPr/>
        </p:nvCxnSpPr>
        <p:spPr>
          <a:xfrm flipV="1">
            <a:off x="2128395" y="3388152"/>
            <a:ext cx="888629" cy="856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/>
          <p:cNvSpPr txBox="1"/>
          <p:nvPr/>
        </p:nvSpPr>
        <p:spPr>
          <a:xfrm>
            <a:off x="1872053" y="3591580"/>
            <a:ext cx="178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Sec XI-XIII d.Hr.</a:t>
            </a:r>
            <a:r>
              <a:rPr lang="ro-RO" sz="1400" dirty="0"/>
              <a:t> Texte,</a:t>
            </a:r>
          </a:p>
          <a:p>
            <a:r>
              <a:rPr lang="ro-RO" sz="1400" dirty="0"/>
              <a:t>astrolab, clepsidra</a:t>
            </a:r>
            <a:endParaRPr lang="en-US" sz="1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-76200" y="4277380"/>
            <a:ext cx="185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Sec III d.Hr.</a:t>
            </a:r>
            <a:r>
              <a:rPr lang="ro-RO" sz="1400" dirty="0"/>
              <a:t> </a:t>
            </a:r>
          </a:p>
          <a:p>
            <a:r>
              <a:rPr lang="ro-RO" sz="1400" dirty="0"/>
              <a:t>Tratate de astronomie</a:t>
            </a:r>
            <a:endParaRPr lang="en-US" sz="1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6132274" y="2756356"/>
            <a:ext cx="2198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Sec III î.Hr.</a:t>
            </a:r>
            <a:r>
              <a:rPr lang="ro-RO" sz="1400" dirty="0"/>
              <a:t> </a:t>
            </a:r>
            <a:r>
              <a:rPr lang="en-US" sz="1400" i="1" dirty="0"/>
              <a:t>Surya Siddhanta</a:t>
            </a:r>
          </a:p>
          <a:p>
            <a:r>
              <a:rPr lang="ro-RO" sz="1400" dirty="0"/>
              <a:t>referiri la o teorie planetară</a:t>
            </a:r>
          </a:p>
          <a:p>
            <a:r>
              <a:rPr lang="ro-RO" sz="1400" dirty="0"/>
              <a:t>posibil babiloniană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8058075" y="2435423"/>
            <a:ext cx="933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/>
              <a:t>1700 î.Hr.</a:t>
            </a:r>
            <a:r>
              <a:rPr lang="ro-RO" sz="1400" dirty="0"/>
              <a:t> </a:t>
            </a:r>
            <a:endParaRPr lang="en-US" sz="1400" dirty="0"/>
          </a:p>
        </p:txBody>
      </p:sp>
      <p:cxnSp>
        <p:nvCxnSpPr>
          <p:cNvPr id="441" name="Straight Arrow Connector 440"/>
          <p:cNvCxnSpPr>
            <a:stCxn id="29" idx="0"/>
            <a:endCxn id="196" idx="2"/>
          </p:cNvCxnSpPr>
          <p:nvPr/>
        </p:nvCxnSpPr>
        <p:spPr>
          <a:xfrm flipV="1">
            <a:off x="529122" y="4614446"/>
            <a:ext cx="1599273" cy="78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/>
          <p:cNvSpPr txBox="1"/>
          <p:nvPr/>
        </p:nvSpPr>
        <p:spPr>
          <a:xfrm>
            <a:off x="589669" y="4800600"/>
            <a:ext cx="177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Sec VIII-XI d.Hr.</a:t>
            </a:r>
            <a:r>
              <a:rPr lang="ro-RO" sz="1400" dirty="0"/>
              <a:t> </a:t>
            </a:r>
          </a:p>
          <a:p>
            <a:r>
              <a:rPr lang="ro-RO" sz="1400" dirty="0"/>
              <a:t>tratate de astronomie</a:t>
            </a:r>
            <a:endParaRPr lang="en-US" sz="1400" dirty="0"/>
          </a:p>
        </p:txBody>
      </p:sp>
      <p:sp>
        <p:nvSpPr>
          <p:cNvPr id="458" name="TextBox 457"/>
          <p:cNvSpPr txBox="1"/>
          <p:nvPr/>
        </p:nvSpPr>
        <p:spPr>
          <a:xfrm>
            <a:off x="2362200" y="4963180"/>
            <a:ext cx="185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Sec III d.Hr.</a:t>
            </a:r>
            <a:r>
              <a:rPr lang="ro-RO" sz="1400" dirty="0"/>
              <a:t> </a:t>
            </a:r>
          </a:p>
          <a:p>
            <a:r>
              <a:rPr lang="ro-RO" sz="1400" dirty="0"/>
              <a:t>Tratate de astronomie</a:t>
            </a:r>
            <a:endParaRPr lang="en-US" sz="1400" dirty="0"/>
          </a:p>
        </p:txBody>
      </p:sp>
      <p:cxnSp>
        <p:nvCxnSpPr>
          <p:cNvPr id="464" name="Straight Arrow Connector 234"/>
          <p:cNvCxnSpPr>
            <a:endCxn id="29" idx="2"/>
          </p:cNvCxnSpPr>
          <p:nvPr/>
        </p:nvCxnSpPr>
        <p:spPr>
          <a:xfrm rot="10800000" flipV="1">
            <a:off x="529123" y="2481590"/>
            <a:ext cx="6892913" cy="3285870"/>
          </a:xfrm>
          <a:prstGeom prst="curvedConnector4">
            <a:avLst>
              <a:gd name="adj1" fmla="val -22895"/>
              <a:gd name="adj2" fmla="val 1276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426" y="7679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Dacia</a:t>
            </a:r>
            <a:endParaRPr lang="en-US" b="1" dirty="0"/>
          </a:p>
        </p:txBody>
      </p:sp>
      <p:cxnSp>
        <p:nvCxnSpPr>
          <p:cNvPr id="48" name="Curved Connector 47"/>
          <p:cNvCxnSpPr>
            <a:stCxn id="9" idx="0"/>
            <a:endCxn id="46" idx="3"/>
          </p:cNvCxnSpPr>
          <p:nvPr/>
        </p:nvCxnSpPr>
        <p:spPr>
          <a:xfrm rot="16200000" flipV="1">
            <a:off x="956427" y="739069"/>
            <a:ext cx="12281" cy="439380"/>
          </a:xfrm>
          <a:prstGeom prst="curvedConnector2">
            <a:avLst/>
          </a:prstGeom>
          <a:ln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9098" y="70247"/>
            <a:ext cx="3389902" cy="61555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o-RO" b="1" dirty="0"/>
              <a:t>Constructorii de megaliți</a:t>
            </a:r>
            <a:endParaRPr lang="en-US" b="1" dirty="0"/>
          </a:p>
          <a:p>
            <a:r>
              <a:rPr lang="en-US" sz="1600" dirty="0"/>
              <a:t>(</a:t>
            </a:r>
            <a:r>
              <a:rPr lang="ro-RO" sz="1600" dirty="0"/>
              <a:t>mileniul V-III î.Hr. astronomie proprie)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8673" y="1042476"/>
            <a:ext cx="2915671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Constructorii de movile, SUA</a:t>
            </a:r>
            <a:endParaRPr lang="ro-RO" b="1" dirty="0"/>
          </a:p>
          <a:p>
            <a:r>
              <a:rPr lang="ro-RO" sz="1600" dirty="0"/>
              <a:t>(</a:t>
            </a:r>
            <a:r>
              <a:rPr lang="en-US" sz="1600" dirty="0"/>
              <a:t>500 </a:t>
            </a:r>
            <a:r>
              <a:rPr lang="ro-RO" sz="1600" dirty="0"/>
              <a:t> î.Hr. astronomie proprie)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67171" y="1694740"/>
            <a:ext cx="15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Cultura Pueblo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3634" y="2791343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Azteci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167" y="5859517"/>
            <a:ext cx="2759923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o-RO" b="1" dirty="0"/>
              <a:t>Caral</a:t>
            </a:r>
            <a:r>
              <a:rPr lang="en-US" b="1" dirty="0"/>
              <a:t>, Peru</a:t>
            </a:r>
            <a:endParaRPr lang="ro-RO" b="1" dirty="0"/>
          </a:p>
          <a:p>
            <a:r>
              <a:rPr lang="ro-RO" sz="1600" dirty="0"/>
              <a:t>(2600 î.Hr. astronomie proprie)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1239" y="4623008"/>
            <a:ext cx="3213445" cy="61555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o-RO" b="1" dirty="0"/>
              <a:t>Izapa (legătura Olmeci-Mayași )</a:t>
            </a:r>
          </a:p>
          <a:p>
            <a:r>
              <a:rPr lang="ro-RO" sz="1600" dirty="0"/>
              <a:t>(1500 î.Hr. astronomie proprie)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4784" y="3525412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Mayași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1274" y="3538127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Teotihuacan</a:t>
            </a:r>
            <a:endParaRPr lang="en-US" b="1" dirty="0"/>
          </a:p>
        </p:txBody>
      </p:sp>
      <p:cxnSp>
        <p:nvCxnSpPr>
          <p:cNvPr id="14" name="Straight Arrow Connector 234"/>
          <p:cNvCxnSpPr>
            <a:stCxn id="11" idx="0"/>
            <a:endCxn id="13" idx="2"/>
          </p:cNvCxnSpPr>
          <p:nvPr/>
        </p:nvCxnSpPr>
        <p:spPr>
          <a:xfrm rot="16200000" flipV="1">
            <a:off x="2798443" y="3303488"/>
            <a:ext cx="715549" cy="192349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34"/>
          <p:cNvCxnSpPr>
            <a:stCxn id="11" idx="0"/>
            <a:endCxn id="12" idx="2"/>
          </p:cNvCxnSpPr>
          <p:nvPr/>
        </p:nvCxnSpPr>
        <p:spPr>
          <a:xfrm rot="5400000" flipH="1" flipV="1">
            <a:off x="5253021" y="2759685"/>
            <a:ext cx="728264" cy="299838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30574" y="3742014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400 - 150  î.Hr.</a:t>
            </a:r>
            <a:r>
              <a:rPr lang="ro-RO" sz="1400" dirty="0"/>
              <a:t> </a:t>
            </a:r>
          </a:p>
          <a:p>
            <a:r>
              <a:rPr lang="ro-RO" sz="1400" dirty="0"/>
              <a:t>Calendarul sacru de 260 de zile</a:t>
            </a:r>
            <a:endParaRPr lang="en-US" sz="1400" dirty="0"/>
          </a:p>
        </p:txBody>
      </p:sp>
      <p:cxnSp>
        <p:nvCxnSpPr>
          <p:cNvPr id="29" name="Straight Arrow Connector 234"/>
          <p:cNvCxnSpPr>
            <a:stCxn id="12" idx="0"/>
            <a:endCxn id="7" idx="2"/>
          </p:cNvCxnSpPr>
          <p:nvPr/>
        </p:nvCxnSpPr>
        <p:spPr>
          <a:xfrm rot="16200000" flipV="1">
            <a:off x="5372754" y="1781821"/>
            <a:ext cx="364737" cy="312244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91158" y="2820155"/>
            <a:ext cx="147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1200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Calendarul mayaș</a:t>
            </a:r>
            <a:endParaRPr lang="en-US" sz="1400" dirty="0"/>
          </a:p>
        </p:txBody>
      </p:sp>
      <p:cxnSp>
        <p:nvCxnSpPr>
          <p:cNvPr id="33" name="Straight Arrow Connector 234"/>
          <p:cNvCxnSpPr>
            <a:stCxn id="7" idx="0"/>
            <a:endCxn id="6" idx="2"/>
          </p:cNvCxnSpPr>
          <p:nvPr/>
        </p:nvCxnSpPr>
        <p:spPr>
          <a:xfrm rot="16200000" flipV="1">
            <a:off x="2616465" y="1413908"/>
            <a:ext cx="727271" cy="20275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5400" y="2296180"/>
            <a:ext cx="257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900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Șarpele ca simbol pentru Venus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136300" y="713884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Navajo</a:t>
            </a:r>
            <a:endParaRPr lang="en-US" b="1" dirty="0"/>
          </a:p>
        </p:txBody>
      </p:sp>
      <p:cxnSp>
        <p:nvCxnSpPr>
          <p:cNvPr id="43" name="Straight Arrow Connector 234"/>
          <p:cNvCxnSpPr>
            <a:stCxn id="4" idx="1"/>
            <a:endCxn id="6" idx="3"/>
          </p:cNvCxnSpPr>
          <p:nvPr/>
        </p:nvCxnSpPr>
        <p:spPr>
          <a:xfrm rot="10800000" flipV="1">
            <a:off x="2765429" y="1350252"/>
            <a:ext cx="2233244" cy="529153"/>
          </a:xfrm>
          <a:prstGeom prst="curved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73685" y="1202868"/>
            <a:ext cx="131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1450 d.Hr.</a:t>
            </a:r>
            <a:r>
              <a:rPr lang="ro-RO" sz="1400" dirty="0"/>
              <a:t> </a:t>
            </a:r>
          </a:p>
          <a:p>
            <a:r>
              <a:rPr lang="ro-RO" sz="1400" dirty="0"/>
              <a:t>Rute de comerț</a:t>
            </a:r>
            <a:endParaRPr lang="en-US" sz="1400" dirty="0"/>
          </a:p>
        </p:txBody>
      </p:sp>
      <p:cxnSp>
        <p:nvCxnSpPr>
          <p:cNvPr id="47" name="Straight Arrow Connector 234"/>
          <p:cNvCxnSpPr>
            <a:stCxn id="6" idx="0"/>
            <a:endCxn id="39" idx="2"/>
          </p:cNvCxnSpPr>
          <p:nvPr/>
        </p:nvCxnSpPr>
        <p:spPr>
          <a:xfrm rot="16200000" flipV="1">
            <a:off x="1457952" y="1186392"/>
            <a:ext cx="611524" cy="4051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94472" y="252248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Primele națiuni</a:t>
            </a:r>
            <a:endParaRPr lang="en-US" b="1" dirty="0"/>
          </a:p>
        </p:txBody>
      </p:sp>
      <p:cxnSp>
        <p:nvCxnSpPr>
          <p:cNvPr id="52" name="Straight Arrow Connector 234"/>
          <p:cNvCxnSpPr>
            <a:stCxn id="4" idx="0"/>
            <a:endCxn id="51" idx="2"/>
          </p:cNvCxnSpPr>
          <p:nvPr/>
        </p:nvCxnSpPr>
        <p:spPr>
          <a:xfrm rot="16200000" flipV="1">
            <a:off x="4526967" y="-887067"/>
            <a:ext cx="420896" cy="3438189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88276" y="292475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1600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Roți medicinale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190996" y="5982627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Pre-incași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684784" y="5982627"/>
            <a:ext cx="72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Incași</a:t>
            </a:r>
            <a:endParaRPr lang="en-US" b="1" dirty="0"/>
          </a:p>
        </p:txBody>
      </p:sp>
      <p:cxnSp>
        <p:nvCxnSpPr>
          <p:cNvPr id="58" name="Straight Arrow Connector 234"/>
          <p:cNvCxnSpPr>
            <a:stCxn id="9" idx="3"/>
            <a:endCxn id="56" idx="1"/>
          </p:cNvCxnSpPr>
          <p:nvPr/>
        </p:nvCxnSpPr>
        <p:spPr>
          <a:xfrm flipV="1">
            <a:off x="2941090" y="6167293"/>
            <a:ext cx="1249906" cy="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34"/>
          <p:cNvCxnSpPr>
            <a:stCxn id="56" idx="3"/>
            <a:endCxn id="57" idx="1"/>
          </p:cNvCxnSpPr>
          <p:nvPr/>
        </p:nvCxnSpPr>
        <p:spPr>
          <a:xfrm>
            <a:off x="5299889" y="6167293"/>
            <a:ext cx="1384895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08132" y="5459407"/>
            <a:ext cx="17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200 î.Hr. – 1400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Pietrele sacre Huaca</a:t>
            </a:r>
            <a:endParaRPr lang="en-US" sz="1400" dirty="0"/>
          </a:p>
        </p:txBody>
      </p:sp>
      <p:cxnSp>
        <p:nvCxnSpPr>
          <p:cNvPr id="69" name="Straight Arrow Connector 234"/>
          <p:cNvCxnSpPr/>
          <p:nvPr/>
        </p:nvCxnSpPr>
        <p:spPr>
          <a:xfrm rot="5400000" flipH="1" flipV="1">
            <a:off x="5473531" y="4405649"/>
            <a:ext cx="2087883" cy="1050269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84784" y="4884619"/>
            <a:ext cx="224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/>
              <a:t>800 d.Hr.</a:t>
            </a:r>
            <a:r>
              <a:rPr lang="ro-RO" sz="1400" dirty="0"/>
              <a:t> </a:t>
            </a:r>
          </a:p>
          <a:p>
            <a:r>
              <a:rPr lang="ro-RO" sz="1400" dirty="0"/>
              <a:t>Rute de comerț (metalurgia)</a:t>
            </a:r>
            <a:endParaRPr lang="en-US" sz="1400" dirty="0"/>
          </a:p>
        </p:txBody>
      </p:sp>
      <p:cxnSp>
        <p:nvCxnSpPr>
          <p:cNvPr id="74" name="Straight Arrow Connector 234"/>
          <p:cNvCxnSpPr>
            <a:stCxn id="13" idx="0"/>
            <a:endCxn id="7" idx="2"/>
          </p:cNvCxnSpPr>
          <p:nvPr/>
        </p:nvCxnSpPr>
        <p:spPr>
          <a:xfrm rot="5400000" flipH="1" flipV="1">
            <a:off x="2905459" y="2449687"/>
            <a:ext cx="377452" cy="17994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Situri cu legături astronomice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1600" dirty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://goo.gl/WPBU5u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C:\Users\user\Desktop\istoria-astro2\harta-monum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839075" cy="38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9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ce a apărut?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067800" cy="5334000"/>
          </a:xfrm>
        </p:spPr>
        <p:txBody>
          <a:bodyPr>
            <a:normAutofit/>
          </a:bodyPr>
          <a:lstStyle/>
          <a:p>
            <a:r>
              <a:rPr lang="ro-RO" dirty="0"/>
              <a:t>În </a:t>
            </a:r>
            <a:r>
              <a:rPr lang="ro-RO" b="1" dirty="0"/>
              <a:t>neolitic</a:t>
            </a:r>
            <a:r>
              <a:rPr lang="ro-RO" dirty="0"/>
              <a:t> are loc o explozie demografică și apar primele </a:t>
            </a:r>
            <a:r>
              <a:rPr lang="ro-RO" b="1" dirty="0">
                <a:solidFill>
                  <a:srgbClr val="FF0000"/>
                </a:solidFill>
              </a:rPr>
              <a:t>comunități stabile </a:t>
            </a:r>
            <a:r>
              <a:rPr lang="ro-RO" dirty="0"/>
              <a:t>de oameni </a:t>
            </a:r>
          </a:p>
          <a:p>
            <a:r>
              <a:rPr lang="ro-RO" dirty="0"/>
              <a:t>Contrar perioadei </a:t>
            </a:r>
            <a:r>
              <a:rPr lang="ro-RO" b="1" dirty="0"/>
              <a:t>paleolitice</a:t>
            </a:r>
            <a:r>
              <a:rPr lang="ro-RO" dirty="0"/>
              <a:t> când dominau </a:t>
            </a:r>
            <a:r>
              <a:rPr lang="ro-RO" i="1" dirty="0"/>
              <a:t>vânător-culegătorii</a:t>
            </a:r>
            <a:r>
              <a:rPr lang="ro-RO" dirty="0"/>
              <a:t> nomazi</a:t>
            </a:r>
          </a:p>
          <a:p>
            <a:r>
              <a:rPr lang="ro-RO" dirty="0"/>
              <a:t>Apare </a:t>
            </a:r>
            <a:r>
              <a:rPr lang="ro-RO" b="1" dirty="0">
                <a:solidFill>
                  <a:srgbClr val="FF0000"/>
                </a:solidFill>
              </a:rPr>
              <a:t>agricultura</a:t>
            </a:r>
          </a:p>
          <a:p>
            <a:pPr lvl="1"/>
            <a:r>
              <a:rPr lang="ro-RO" sz="1800" dirty="0"/>
              <a:t>Nevoia </a:t>
            </a:r>
            <a:r>
              <a:rPr lang="ro-RO" sz="1800" b="1" dirty="0">
                <a:solidFill>
                  <a:srgbClr val="FF0000"/>
                </a:solidFill>
              </a:rPr>
              <a:t>predicției anotimpurilor </a:t>
            </a:r>
            <a:r>
              <a:rPr lang="ro-RO" sz="1800" dirty="0"/>
              <a:t>pentru a avea recolte bogate care să susțină comunitățiile tot mai mari</a:t>
            </a:r>
          </a:p>
          <a:p>
            <a:pPr lvl="2"/>
            <a:r>
              <a:rPr lang="ro-RO" sz="1600" b="1" dirty="0">
                <a:solidFill>
                  <a:srgbClr val="FF0000"/>
                </a:solidFill>
              </a:rPr>
              <a:t>Mișcarea astrelor </a:t>
            </a:r>
            <a:r>
              <a:rPr lang="ro-RO" sz="1600" dirty="0"/>
              <a:t>→ timpul</a:t>
            </a:r>
          </a:p>
          <a:p>
            <a:pPr lvl="3"/>
            <a:r>
              <a:rPr lang="ro-RO" sz="1400" dirty="0"/>
              <a:t>Soarele, Luna, stelele</a:t>
            </a:r>
          </a:p>
          <a:p>
            <a:r>
              <a:rPr lang="ro-RO" dirty="0"/>
              <a:t>În paralel, omul are mai mult timp liber, pentru a cerceta ce e în jurul său</a:t>
            </a:r>
            <a:endParaRPr lang="en-US" dirty="0"/>
          </a:p>
          <a:p>
            <a:pPr lvl="1"/>
            <a:r>
              <a:rPr lang="ro-RO" sz="1800" dirty="0"/>
              <a:t>Apar primele meserii</a:t>
            </a:r>
          </a:p>
          <a:p>
            <a:pPr lvl="2"/>
            <a:r>
              <a:rPr lang="ro-RO" sz="1600" dirty="0"/>
              <a:t>Agricultorii</a:t>
            </a:r>
          </a:p>
          <a:p>
            <a:pPr lvl="2"/>
            <a:r>
              <a:rPr lang="ro-RO" sz="1600" dirty="0"/>
              <a:t>Preotii astronomi</a:t>
            </a:r>
          </a:p>
          <a:p>
            <a:pPr lvl="2"/>
            <a:r>
              <a:rPr lang="ro-RO" sz="1600" dirty="0"/>
              <a:t>Negustorii</a:t>
            </a:r>
          </a:p>
          <a:p>
            <a:pPr lvl="2"/>
            <a:r>
              <a:rPr lang="ro-RO" sz="1600" dirty="0"/>
              <a:t>Etc.</a:t>
            </a:r>
            <a:endParaRPr lang="ro-RO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culturală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/>
              <a:t>Ansamblu</a:t>
            </a:r>
            <a:r>
              <a:rPr lang="ro-RO" dirty="0"/>
              <a:t> de </a:t>
            </a:r>
            <a:r>
              <a:rPr lang="ro-RO" b="1" dirty="0"/>
              <a:t>domenii interdisciplinare </a:t>
            </a:r>
            <a:r>
              <a:rPr lang="ro-RO" dirty="0"/>
              <a:t>ce studiază sistemele astronomice ale societăților actuale și din trecut. </a:t>
            </a:r>
          </a:p>
          <a:p>
            <a:pPr lvl="1"/>
            <a:r>
              <a:rPr lang="ro-RO" b="1" dirty="0"/>
              <a:t>Arheoastronomie</a:t>
            </a:r>
          </a:p>
          <a:p>
            <a:pPr lvl="2"/>
            <a:r>
              <a:rPr lang="ro-RO" dirty="0"/>
              <a:t>Studiul folosirii astronomiei și a rolului acesteia în culturi și civilizații </a:t>
            </a:r>
            <a:r>
              <a:rPr lang="ro-RO" u="sng" dirty="0"/>
              <a:t>antice</a:t>
            </a:r>
          </a:p>
          <a:p>
            <a:pPr lvl="1"/>
            <a:r>
              <a:rPr lang="ro-RO" b="1" dirty="0"/>
              <a:t>Etnoastronomie</a:t>
            </a:r>
          </a:p>
          <a:p>
            <a:pPr lvl="2"/>
            <a:r>
              <a:rPr lang="ro-RO" dirty="0"/>
              <a:t>Studiul folosirii astronomiei și a rolului acesteia în culturi și civilizații </a:t>
            </a:r>
            <a:r>
              <a:rPr lang="ro-RO" u="sng" dirty="0"/>
              <a:t>contemporane</a:t>
            </a:r>
          </a:p>
          <a:p>
            <a:pPr lvl="1"/>
            <a:r>
              <a:rPr lang="ro-RO" b="1" dirty="0"/>
              <a:t>Astronomie istorică</a:t>
            </a:r>
          </a:p>
          <a:p>
            <a:pPr lvl="2"/>
            <a:r>
              <a:rPr lang="ro-RO" dirty="0"/>
              <a:t>Analiza datelor astronomice istorice</a:t>
            </a:r>
          </a:p>
          <a:p>
            <a:pPr lvl="1"/>
            <a:r>
              <a:rPr lang="ro-RO" b="1" dirty="0"/>
              <a:t>Istoria astronomiei</a:t>
            </a:r>
          </a:p>
          <a:p>
            <a:pPr lvl="2"/>
            <a:r>
              <a:rPr lang="ro-RO" dirty="0"/>
              <a:t>Înțelegerea evoluției astronomiei  de-a lungul evoluției omului</a:t>
            </a:r>
          </a:p>
          <a:p>
            <a:pPr lvl="1"/>
            <a:r>
              <a:rPr lang="ro-RO" b="1" dirty="0"/>
              <a:t>Istoria astrologiei</a:t>
            </a:r>
          </a:p>
          <a:p>
            <a:pPr lvl="2"/>
            <a:r>
              <a:rPr lang="ro-RO" dirty="0"/>
              <a:t>Înțelegerea rădăcinilor astrologice ale astronomiei  și a diferențelor dintre cele două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Arheoastronomia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i="1" dirty="0"/>
              <a:t>“</a:t>
            </a:r>
            <a:r>
              <a:rPr lang="ro-RO" sz="2800" b="1" i="1" dirty="0"/>
              <a:t>Studiul</a:t>
            </a:r>
            <a:r>
              <a:rPr lang="ro-RO" sz="2800" i="1" dirty="0"/>
              <a:t> </a:t>
            </a:r>
            <a:r>
              <a:rPr lang="ro-RO" sz="2800" b="1" i="1" dirty="0">
                <a:solidFill>
                  <a:srgbClr val="FF0000"/>
                </a:solidFill>
              </a:rPr>
              <a:t>credințelor</a:t>
            </a:r>
            <a:r>
              <a:rPr lang="ro-RO" sz="2800" i="1" dirty="0">
                <a:solidFill>
                  <a:srgbClr val="FF0000"/>
                </a:solidFill>
              </a:rPr>
              <a:t> </a:t>
            </a:r>
            <a:r>
              <a:rPr lang="ro-RO" sz="2800" i="1" dirty="0"/>
              <a:t>și </a:t>
            </a:r>
            <a:r>
              <a:rPr lang="ro-RO" sz="2800" b="1" i="1" dirty="0">
                <a:solidFill>
                  <a:srgbClr val="FF0000"/>
                </a:solidFill>
              </a:rPr>
              <a:t>practicilor</a:t>
            </a:r>
            <a:r>
              <a:rPr lang="ro-RO" sz="2800" i="1" dirty="0">
                <a:solidFill>
                  <a:srgbClr val="FF0000"/>
                </a:solidFill>
              </a:rPr>
              <a:t> </a:t>
            </a:r>
            <a:r>
              <a:rPr lang="ro-RO" sz="2800" i="1" dirty="0"/>
              <a:t>legate de cer desfășurate în trecut, îndeosebi în preistorie precum și a </a:t>
            </a:r>
            <a:r>
              <a:rPr lang="ro-RO" sz="2800" b="1" i="1" dirty="0">
                <a:solidFill>
                  <a:srgbClr val="FF0000"/>
                </a:solidFill>
              </a:rPr>
              <a:t>modului</a:t>
            </a:r>
            <a:r>
              <a:rPr lang="ro-RO" sz="2800" i="1" dirty="0"/>
              <a:t> în care cunoștiințelor lor despre cer au fost folosite</a:t>
            </a:r>
            <a:r>
              <a:rPr lang="en-US" sz="2800" i="1" dirty="0"/>
              <a:t>”  - </a:t>
            </a:r>
            <a:r>
              <a:rPr lang="en-US" sz="2800" dirty="0"/>
              <a:t>Clive </a:t>
            </a:r>
            <a:r>
              <a:rPr lang="en-US" sz="2800" dirty="0" err="1"/>
              <a:t>Ruggles</a:t>
            </a:r>
            <a:endParaRPr lang="ro-RO" sz="2800" dirty="0"/>
          </a:p>
          <a:p>
            <a:pPr marL="0" indent="0">
              <a:buNone/>
            </a:pPr>
            <a:endParaRPr lang="ro-RO" sz="2800" dirty="0"/>
          </a:p>
          <a:p>
            <a:pPr lvl="1"/>
            <a:r>
              <a:rPr lang="ro-RO" sz="2400" dirty="0"/>
              <a:t>Arheoastronomia </a:t>
            </a:r>
            <a:r>
              <a:rPr lang="ro-RO" sz="2400" b="1" i="1" dirty="0">
                <a:solidFill>
                  <a:srgbClr val="00B050"/>
                </a:solidFill>
              </a:rPr>
              <a:t>verde</a:t>
            </a:r>
          </a:p>
          <a:p>
            <a:pPr lvl="2"/>
            <a:r>
              <a:rPr lang="ro-RO" sz="2000" i="1" dirty="0"/>
              <a:t>Studii bazate pe </a:t>
            </a:r>
            <a:r>
              <a:rPr lang="ro-RO" sz="2000" b="1" i="1" dirty="0"/>
              <a:t>analize statistice</a:t>
            </a:r>
            <a:r>
              <a:rPr lang="ro-RO" sz="2000" i="1" dirty="0"/>
              <a:t> ale alinierilor sit-urilor antice</a:t>
            </a:r>
          </a:p>
          <a:p>
            <a:pPr lvl="1"/>
            <a:r>
              <a:rPr lang="ro-RO" sz="2400" dirty="0"/>
              <a:t>Arheoastronomia </a:t>
            </a:r>
            <a:r>
              <a:rPr lang="ro-RO" sz="2400" b="1" i="1" dirty="0">
                <a:solidFill>
                  <a:schemeClr val="accent6">
                    <a:lumMod val="50000"/>
                  </a:schemeClr>
                </a:solidFill>
              </a:rPr>
              <a:t>maro</a:t>
            </a:r>
          </a:p>
          <a:p>
            <a:pPr lvl="2"/>
            <a:r>
              <a:rPr lang="ro-RO" sz="2000" i="1" dirty="0"/>
              <a:t>Combină </a:t>
            </a:r>
            <a:r>
              <a:rPr lang="ro-RO" sz="2000" b="1" i="1" dirty="0"/>
              <a:t>informații istorice </a:t>
            </a:r>
            <a:r>
              <a:rPr lang="ro-RO" sz="2000" i="1" dirty="0"/>
              <a:t>și</a:t>
            </a:r>
            <a:r>
              <a:rPr lang="ro-RO" sz="2000" b="1" i="1" dirty="0"/>
              <a:t> etnografice</a:t>
            </a:r>
            <a:r>
              <a:rPr lang="ro-RO" sz="2000" i="1" dirty="0"/>
              <a:t> pentru a desluși motivele și metodele care au stat la baza practicării astronomiei în trecut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2995123" y="1146299"/>
            <a:ext cx="2915225" cy="1911988"/>
          </a:xfrm>
          <a:prstGeom prst="cloud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Antropologie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Astronomie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Arheologie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Istorie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/>
          <a:p>
            <a:fld id="{BF737B39-1C0C-4290-9996-18289C5501A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3797006"/>
            <a:ext cx="173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Ipoteze testabile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807404"/>
            <a:ext cx="123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Confirmate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789570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Infirmate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2658167" y="4166338"/>
            <a:ext cx="1865921" cy="6232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4524088" y="4166338"/>
            <a:ext cx="1885455" cy="6410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3066" y="2713325"/>
            <a:ext cx="226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Surse primare</a:t>
            </a:r>
          </a:p>
          <a:p>
            <a:r>
              <a:rPr lang="ro-RO" dirty="0"/>
              <a:t>cantitative și calitative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0451" y="2851825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Transdisciplinaritate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6" idx="2"/>
            <a:endCxn id="5" idx="0"/>
          </p:cNvCxnSpPr>
          <p:nvPr/>
        </p:nvCxnSpPr>
        <p:spPr>
          <a:xfrm flipH="1">
            <a:off x="4524088" y="3221157"/>
            <a:ext cx="1836838" cy="575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5" idx="0"/>
          </p:cNvCxnSpPr>
          <p:nvPr/>
        </p:nvCxnSpPr>
        <p:spPr>
          <a:xfrm>
            <a:off x="2133600" y="3359656"/>
            <a:ext cx="2390488" cy="437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0595" y="595526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Accept academic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6" idx="2"/>
            <a:endCxn id="30" idx="0"/>
          </p:cNvCxnSpPr>
          <p:nvPr/>
        </p:nvCxnSpPr>
        <p:spPr>
          <a:xfrm>
            <a:off x="6409543" y="5176736"/>
            <a:ext cx="15397" cy="778532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1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Astronomia în alte domenii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ro-RO" sz="1600" b="1" dirty="0"/>
              <a:t>Constructii</a:t>
            </a:r>
          </a:p>
          <a:p>
            <a:pPr lvl="1"/>
            <a:r>
              <a:rPr lang="ro-RO" sz="1200" dirty="0"/>
              <a:t>Megaliți, temple, biserici</a:t>
            </a:r>
          </a:p>
          <a:p>
            <a:r>
              <a:rPr lang="ro-RO" sz="1600" b="1" dirty="0"/>
              <a:t>Iconografie</a:t>
            </a:r>
          </a:p>
          <a:p>
            <a:pPr lvl="1"/>
            <a:r>
              <a:rPr lang="ro-RO" sz="1400" dirty="0"/>
              <a:t>Constelații și reprezentări astrale pe pereții bisericilor și mănăstirilor</a:t>
            </a:r>
          </a:p>
          <a:p>
            <a:r>
              <a:rPr lang="ro-RO" sz="1600" b="1" dirty="0"/>
              <a:t>Pictură</a:t>
            </a:r>
          </a:p>
          <a:p>
            <a:pPr lvl="1"/>
            <a:r>
              <a:rPr lang="ro-RO" sz="1400" dirty="0"/>
              <a:t>Pictorul argentinian Oscar Agustin Alejandro Schulz Solari (1887-1963) – Xul Solar</a:t>
            </a:r>
          </a:p>
          <a:p>
            <a:pPr lvl="2"/>
            <a:r>
              <a:rPr lang="ro-RO" sz="1200" dirty="0"/>
              <a:t>Semne astrologice</a:t>
            </a:r>
          </a:p>
          <a:p>
            <a:r>
              <a:rPr lang="ro-RO" sz="1600" b="1" dirty="0"/>
              <a:t>Literatura de ficțiune</a:t>
            </a:r>
          </a:p>
          <a:p>
            <a:r>
              <a:rPr lang="ro-RO" sz="1600" b="1" dirty="0"/>
              <a:t>Muzică</a:t>
            </a:r>
          </a:p>
          <a:p>
            <a:pPr lvl="1"/>
            <a:r>
              <a:rPr lang="ro-RO" sz="1200" dirty="0"/>
              <a:t>Compozitorul german Karl Heinz Stockhausen</a:t>
            </a:r>
          </a:p>
          <a:p>
            <a:pPr lvl="2"/>
            <a:r>
              <a:rPr lang="ro-RO" sz="1050" dirty="0"/>
              <a:t>1975 – Tierkreis (Zodiacul)</a:t>
            </a:r>
          </a:p>
          <a:p>
            <a:r>
              <a:rPr lang="ro-RO" sz="1850" dirty="0"/>
              <a:t>...</a:t>
            </a:r>
          </a:p>
          <a:p>
            <a:endParaRPr lang="ro-RO" sz="16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78" y="2906032"/>
            <a:ext cx="2896977" cy="218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KARL HEINZ STOCKHAUSEN zodiac parti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7" y="4797213"/>
            <a:ext cx="2558284" cy="19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212609"/>
            <a:ext cx="240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92567"/>
            <a:ext cx="1905000" cy="12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6825"/>
            <a:ext cx="392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Surse imagini: arhivă personală, Dan Uza, Internet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56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</a:t>
            </a:r>
            <a:r>
              <a:rPr lang="ro-RO" dirty="0"/>
              <a:t>u</a:t>
            </a:r>
            <a:r>
              <a:rPr lang="en-US" dirty="0"/>
              <a:t> </a:t>
            </a:r>
            <a:r>
              <a:rPr lang="en-US" dirty="0" err="1"/>
              <a:t>motivant</a:t>
            </a:r>
            <a:r>
              <a:rPr lang="en-US" dirty="0"/>
              <a:t> – Par</a:t>
            </a:r>
            <a:r>
              <a:rPr lang="ro-RO" dirty="0"/>
              <a:t>ța, Timiș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81108"/>
            <a:ext cx="7772400" cy="533401"/>
          </a:xfrm>
        </p:spPr>
        <p:txBody>
          <a:bodyPr/>
          <a:lstStyle/>
          <a:p>
            <a:r>
              <a:rPr lang="ro-RO" dirty="0"/>
              <a:t>Sanctuar datând de acum 6</a:t>
            </a:r>
            <a:r>
              <a:rPr lang="en-US" dirty="0"/>
              <a:t>.</a:t>
            </a:r>
            <a:r>
              <a:rPr lang="ro-RO" dirty="0"/>
              <a:t>200 de 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C:\Users\user\Desktop\trips1\Parta-2015\DSC_0466_sti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40" y="2650069"/>
            <a:ext cx="6036919" cy="39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8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Scurt istoric al evoluției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/>
              <a:t>Specia </a:t>
            </a:r>
            <a:r>
              <a:rPr lang="ro-RO" sz="2000" b="1" dirty="0"/>
              <a:t>Homo Sapiens</a:t>
            </a:r>
          </a:p>
          <a:p>
            <a:pPr lvl="1"/>
            <a:r>
              <a:rPr lang="ro-RO" sz="1800" dirty="0"/>
              <a:t>Genul Homo</a:t>
            </a:r>
          </a:p>
          <a:p>
            <a:pPr lvl="1"/>
            <a:r>
              <a:rPr lang="ro-RO" sz="1800" dirty="0"/>
              <a:t>Familia Hominidae</a:t>
            </a:r>
          </a:p>
          <a:p>
            <a:pPr lvl="1"/>
            <a:r>
              <a:rPr lang="ro-RO" sz="1800" dirty="0"/>
              <a:t>Ordinul Primate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</a:t>
            </a:fld>
            <a:endParaRPr lang="en-US"/>
          </a:p>
        </p:txBody>
      </p:sp>
      <p:pic>
        <p:nvPicPr>
          <p:cNvPr id="2052" name="Picture 4" descr="https://upload.wikimedia.org/wikipedia/commons/thumb/3/36/Homininae.svg/400px-Hominina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1234"/>
            <a:ext cx="4160760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8326" y="6144847"/>
            <a:ext cx="2487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hlinkClick r:id="rId3"/>
              </a:rPr>
              <a:t>https://en.wikipedia.org/wiki/Homo</a:t>
            </a:r>
            <a:r>
              <a:rPr lang="ro-RO" sz="1200" dirty="0"/>
              <a:t> </a:t>
            </a:r>
          </a:p>
        </p:txBody>
      </p:sp>
      <p:pic>
        <p:nvPicPr>
          <p:cNvPr id="2054" name="Picture 6" descr="https://upload.wikimedia.org/wikipedia/commons/thumb/4/42/Homo_lineage_2017update.svg/675px-Homo_lineage_2017updat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15708"/>
            <a:ext cx="4385553" cy="32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Taurul ce</a:t>
            </a:r>
            <a:r>
              <a:rPr lang="en-US" dirty="0"/>
              <a:t>l</a:t>
            </a:r>
            <a:r>
              <a:rPr lang="ro-RO" dirty="0"/>
              <a:t>est și cel pământean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 fontScale="92500" lnSpcReduction="10000"/>
          </a:bodyPr>
          <a:lstStyle/>
          <a:p>
            <a:r>
              <a:rPr lang="ro-RO" sz="2400" dirty="0"/>
              <a:t>La </a:t>
            </a:r>
            <a:r>
              <a:rPr lang="ro-RO" sz="2400" b="1" dirty="0"/>
              <a:t>echinocții</a:t>
            </a:r>
            <a:r>
              <a:rPr lang="ro-RO" sz="2400" dirty="0"/>
              <a:t>, la </a:t>
            </a:r>
            <a:r>
              <a:rPr lang="ro-RO" sz="2400" b="1" dirty="0"/>
              <a:t>apus</a:t>
            </a:r>
            <a:r>
              <a:rPr lang="ro-RO" sz="2400" dirty="0"/>
              <a:t>, lumina </a:t>
            </a:r>
            <a:r>
              <a:rPr lang="ro-RO" sz="2400" b="1" dirty="0"/>
              <a:t>Soarelui</a:t>
            </a:r>
            <a:r>
              <a:rPr lang="ro-RO" sz="2400" dirty="0"/>
              <a:t> pătrunde printr-un orificiu și luminează spatele unei </a:t>
            </a:r>
            <a:r>
              <a:rPr lang="ro-RO" sz="2400" b="1" dirty="0">
                <a:solidFill>
                  <a:srgbClr val="FF0000"/>
                </a:solidFill>
              </a:rPr>
              <a:t>statuete cu cap de taur</a:t>
            </a:r>
          </a:p>
          <a:p>
            <a:r>
              <a:rPr lang="ro-RO" sz="2400" dirty="0"/>
              <a:t>Acum 6.200 de ani Soarele </a:t>
            </a:r>
          </a:p>
          <a:p>
            <a:pPr lvl="1"/>
            <a:r>
              <a:rPr lang="ro-RO" sz="2000" b="1" dirty="0">
                <a:solidFill>
                  <a:srgbClr val="FF0000"/>
                </a:solidFill>
              </a:rPr>
              <a:t>Răsărea heliacal </a:t>
            </a:r>
            <a:r>
              <a:rPr lang="ro-RO" sz="2000" dirty="0"/>
              <a:t>din constelația Taurului la </a:t>
            </a:r>
            <a:r>
              <a:rPr lang="ro-RO" sz="2000" b="1" dirty="0"/>
              <a:t>echinocțiul de primăvară</a:t>
            </a:r>
          </a:p>
          <a:p>
            <a:pPr lvl="1"/>
            <a:r>
              <a:rPr lang="ro-RO" sz="2000" b="1" dirty="0">
                <a:solidFill>
                  <a:srgbClr val="FF0000"/>
                </a:solidFill>
              </a:rPr>
              <a:t>Apunea</a:t>
            </a:r>
            <a:r>
              <a:rPr lang="ro-RO" sz="2000" dirty="0"/>
              <a:t> </a:t>
            </a:r>
            <a:r>
              <a:rPr lang="ro-RO" sz="2000" b="1" dirty="0">
                <a:solidFill>
                  <a:srgbClr val="FF0000"/>
                </a:solidFill>
              </a:rPr>
              <a:t>la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o-RO" sz="2000" b="1" dirty="0">
                <a:solidFill>
                  <a:srgbClr val="FF0000"/>
                </a:solidFill>
              </a:rPr>
              <a:t>răsăritul constelației Taurului </a:t>
            </a:r>
            <a:r>
              <a:rPr lang="ro-RO" sz="2000" dirty="0"/>
              <a:t>la </a:t>
            </a:r>
            <a:r>
              <a:rPr lang="ro-RO" sz="2000" b="1" dirty="0"/>
              <a:t>echinocțiul de toamnă</a:t>
            </a:r>
          </a:p>
          <a:p>
            <a:pPr marL="57150" indent="0">
              <a:buNone/>
            </a:pPr>
            <a:endParaRPr lang="ro-RO" sz="2400" dirty="0">
              <a:solidFill>
                <a:srgbClr val="0070C0"/>
              </a:solidFill>
            </a:endParaRPr>
          </a:p>
          <a:p>
            <a:pPr marL="57150" indent="0">
              <a:buNone/>
            </a:pPr>
            <a:r>
              <a:rPr lang="ro-RO" sz="2400" dirty="0">
                <a:solidFill>
                  <a:srgbClr val="0070C0"/>
                </a:solidFill>
              </a:rPr>
              <a:t>Constelația Taurului este una din cele mai vechi constelații cunoscute.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20</a:t>
            </a:fld>
            <a:endParaRPr lang="en-US" dirty="0"/>
          </a:p>
        </p:txBody>
      </p:sp>
      <p:pic>
        <p:nvPicPr>
          <p:cNvPr id="3074" name="Picture 2" descr="C:\Users\user\Desktop\trips1\Parta-2015\DSC_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54" y="1867966"/>
            <a:ext cx="2975831" cy="44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3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Simbolistica taurului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422"/>
            <a:ext cx="8686800" cy="441960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Taurul</a:t>
            </a:r>
          </a:p>
          <a:p>
            <a:pPr lvl="1"/>
            <a:r>
              <a:rPr lang="ro-RO" b="1" dirty="0"/>
              <a:t>Simbol masculin </a:t>
            </a:r>
            <a:r>
              <a:rPr lang="ro-RO" dirty="0"/>
              <a:t>of virilității, al puterii creatorare</a:t>
            </a:r>
          </a:p>
          <a:p>
            <a:pPr lvl="1"/>
            <a:r>
              <a:rPr lang="ro-RO" dirty="0"/>
              <a:t>Regăsit la numeroase popoare</a:t>
            </a:r>
          </a:p>
          <a:p>
            <a:pPr lvl="2"/>
            <a:r>
              <a:rPr lang="ro-RO" dirty="0"/>
              <a:t>Egipteni, minoani, babilonieni, greci, etc.</a:t>
            </a:r>
          </a:p>
          <a:p>
            <a:r>
              <a:rPr lang="ro-RO" dirty="0"/>
              <a:t>Pământul</a:t>
            </a:r>
          </a:p>
          <a:p>
            <a:pPr lvl="1"/>
            <a:r>
              <a:rPr lang="ro-RO" b="1" dirty="0"/>
              <a:t>Simbol feminin </a:t>
            </a:r>
            <a:r>
              <a:rPr lang="ro-RO" dirty="0"/>
              <a:t>al fecundității, al mamei protectoare</a:t>
            </a:r>
          </a:p>
          <a:p>
            <a:r>
              <a:rPr lang="ro-RO" dirty="0"/>
              <a:t>La Parța regăsim </a:t>
            </a:r>
            <a:r>
              <a:rPr lang="ro-RO" b="1" dirty="0"/>
              <a:t>taurul terestru </a:t>
            </a:r>
            <a:r>
              <a:rPr lang="ro-RO" dirty="0"/>
              <a:t>care se alimentează din puterea </a:t>
            </a:r>
            <a:r>
              <a:rPr lang="ro-RO" b="1" dirty="0"/>
              <a:t>taurului cerest </a:t>
            </a:r>
            <a:r>
              <a:rPr lang="ro-RO" dirty="0"/>
              <a:t>și al Soarelui</a:t>
            </a:r>
          </a:p>
          <a:p>
            <a:pPr lvl="1"/>
            <a:r>
              <a:rPr lang="ro-RO" dirty="0"/>
              <a:t>Lângă taurul cerest este plasată o figurină feminină</a:t>
            </a:r>
          </a:p>
          <a:p>
            <a:pPr lvl="1"/>
            <a:r>
              <a:rPr lang="ro-RO" dirty="0"/>
              <a:t>Asistăm la un </a:t>
            </a:r>
            <a:r>
              <a:rPr lang="ro-RO" b="1" dirty="0">
                <a:solidFill>
                  <a:srgbClr val="FF0000"/>
                </a:solidFill>
              </a:rPr>
              <a:t>ritual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al </a:t>
            </a:r>
            <a:r>
              <a:rPr lang="ro-RO" b="1" dirty="0"/>
              <a:t>fertilității și fecundității</a:t>
            </a:r>
            <a:r>
              <a:rPr lang="ro-RO" dirty="0"/>
              <a:t>, al </a:t>
            </a:r>
            <a:r>
              <a:rPr lang="ro-RO" b="1" dirty="0"/>
              <a:t>renașterii</a:t>
            </a:r>
            <a:r>
              <a:rPr lang="ro-RO" dirty="0"/>
              <a:t> prin care lumina dătăroare de viață a Soarelui ajunge pe pământ și dă putere Taurului terestru</a:t>
            </a:r>
          </a:p>
          <a:p>
            <a:pPr lvl="1"/>
            <a:r>
              <a:rPr lang="ro-RO" dirty="0"/>
              <a:t>În sanctuar s-au descoperit ofrande în formă de cereale probabil aduse acolo pentru a fi </a:t>
            </a:r>
            <a:r>
              <a:rPr lang="ro-RO" i="1" dirty="0"/>
              <a:t>sfințite</a:t>
            </a:r>
            <a:r>
              <a:rPr lang="ro-RO" dirty="0"/>
              <a:t> de lumina Soarelui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Un liant între cer și pământ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 dirty="0"/>
              <a:t>La solstițiul de iarnă și la echinocții Soarele (văzut de la Parța) răsare din dreptul munților Semenis și Padeș.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 descr="C:\Users\user\Desktop\parta\DSC_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792494" cy="31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arta\DSC_0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572000" cy="30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1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vizuală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400" i="1" dirty="0"/>
              <a:t>O</a:t>
            </a:r>
            <a:r>
              <a:rPr lang="en-US" sz="2400" i="1" dirty="0" err="1"/>
              <a:t>bserva</a:t>
            </a:r>
            <a:r>
              <a:rPr lang="ro-RO" sz="2400" i="1" dirty="0"/>
              <a:t>ția cerului cu ochiul liber sau prin instrumente optice (telescoape, binocluri)</a:t>
            </a:r>
          </a:p>
          <a:p>
            <a:endParaRPr lang="ro-RO" dirty="0"/>
          </a:p>
          <a:p>
            <a:r>
              <a:rPr lang="ro-RO" sz="2400" dirty="0"/>
              <a:t>La început din </a:t>
            </a:r>
            <a:r>
              <a:rPr lang="ro-RO" sz="2400" b="1" dirty="0">
                <a:solidFill>
                  <a:srgbClr val="FF0000"/>
                </a:solidFill>
              </a:rPr>
              <a:t>necesitatea </a:t>
            </a:r>
            <a:r>
              <a:rPr lang="ro-RO" sz="2400" dirty="0"/>
              <a:t>prezicerii mișcării astrelor pentru scopuri practice, agrare</a:t>
            </a:r>
          </a:p>
          <a:p>
            <a:endParaRPr lang="ro-RO" sz="2400" dirty="0"/>
          </a:p>
          <a:p>
            <a:r>
              <a:rPr lang="ro-RO" sz="2400" dirty="0"/>
              <a:t>Mai apoi din </a:t>
            </a:r>
            <a:r>
              <a:rPr lang="ro-RO" sz="2400" b="1" dirty="0">
                <a:solidFill>
                  <a:srgbClr val="FF0000"/>
                </a:solidFill>
              </a:rPr>
              <a:t>motive religioase</a:t>
            </a:r>
            <a:r>
              <a:rPr lang="ro-RO" sz="2400" dirty="0"/>
              <a:t>, de prezicere a influenței astrelor asupra omului</a:t>
            </a:r>
          </a:p>
          <a:p>
            <a:endParaRPr lang="ro-RO" sz="2400" dirty="0"/>
          </a:p>
          <a:p>
            <a:r>
              <a:rPr lang="ro-RO" sz="2400" dirty="0"/>
              <a:t>În paralel, din </a:t>
            </a:r>
            <a:r>
              <a:rPr lang="ro-RO" sz="2400" b="1" dirty="0">
                <a:solidFill>
                  <a:srgbClr val="FF0000"/>
                </a:solidFill>
              </a:rPr>
              <a:t>curiozitatea</a:t>
            </a:r>
            <a:r>
              <a:rPr lang="ro-RO" sz="2400" dirty="0">
                <a:solidFill>
                  <a:srgbClr val="FF0000"/>
                </a:solidFill>
              </a:rPr>
              <a:t> </a:t>
            </a:r>
            <a:r>
              <a:rPr lang="ro-RO" sz="2400" dirty="0"/>
              <a:t>de a cunoaște ce este în jurul nostru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1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cursului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sz="2200" b="1" dirty="0"/>
              <a:t>Instrumente de observație </a:t>
            </a:r>
            <a:r>
              <a:rPr lang="ro-RO" sz="2200" dirty="0"/>
              <a:t>din neolitic și până în prezent</a:t>
            </a:r>
          </a:p>
          <a:p>
            <a:r>
              <a:rPr lang="ro-RO" sz="2200" b="1" dirty="0"/>
              <a:t>Măsurarea trecerii timpului</a:t>
            </a:r>
          </a:p>
          <a:p>
            <a:pPr lvl="1"/>
            <a:r>
              <a:rPr lang="ro-RO" sz="2200" dirty="0"/>
              <a:t>Tehnici și instrumente</a:t>
            </a:r>
          </a:p>
          <a:p>
            <a:pPr lvl="1"/>
            <a:r>
              <a:rPr lang="ro-RO" sz="2200" dirty="0"/>
              <a:t>Calendare</a:t>
            </a:r>
          </a:p>
          <a:p>
            <a:r>
              <a:rPr lang="ro-RO" sz="2200" b="1" dirty="0"/>
              <a:t>Alinieri și simboluri astronomice</a:t>
            </a:r>
          </a:p>
          <a:p>
            <a:pPr lvl="1"/>
            <a:r>
              <a:rPr lang="ro-RO" sz="2200" dirty="0"/>
              <a:t>Rol, context, tehnici de construcție</a:t>
            </a:r>
          </a:p>
          <a:p>
            <a:r>
              <a:rPr lang="ro-RO" sz="2200" b="1" dirty="0"/>
              <a:t>Studiul boltei cerești</a:t>
            </a:r>
          </a:p>
          <a:p>
            <a:r>
              <a:rPr lang="ro-RO" sz="2200" b="1" dirty="0"/>
              <a:t>Mituri false </a:t>
            </a:r>
            <a:r>
              <a:rPr lang="ro-RO" sz="2200" dirty="0"/>
              <a:t>ce au legături cu astronomia</a:t>
            </a:r>
          </a:p>
          <a:p>
            <a:endParaRPr lang="ro-RO" sz="2200" dirty="0"/>
          </a:p>
          <a:p>
            <a:pPr marL="0" indent="0">
              <a:buNone/>
            </a:pPr>
            <a:r>
              <a:rPr lang="ro-RO" sz="2400" b="1" dirty="0">
                <a:solidFill>
                  <a:srgbClr val="FF0000"/>
                </a:solidFill>
              </a:rPr>
              <a:t>BONUS</a:t>
            </a:r>
          </a:p>
          <a:p>
            <a:r>
              <a:rPr lang="ro-RO" sz="2400" dirty="0"/>
              <a:t>Vizite la observatorul astronomic, muzeu Banatului, monumente</a:t>
            </a:r>
          </a:p>
          <a:p>
            <a:endParaRPr lang="ro-RO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43A839-AF80-42DE-801F-A083A1A2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Materiale curs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5CD897-0DCA-4975-8E7A-65176E3F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789"/>
            <a:ext cx="7772400" cy="3649133"/>
          </a:xfrm>
        </p:spPr>
        <p:txBody>
          <a:bodyPr/>
          <a:lstStyle/>
          <a:p>
            <a:r>
              <a:rPr lang="ro-RO" dirty="0"/>
              <a:t>M. Frîncu, S. Frîncu, </a:t>
            </a:r>
            <a:r>
              <a:rPr lang="ro-RO" i="1" dirty="0"/>
              <a:t>Cerul de Piatră</a:t>
            </a:r>
            <a:r>
              <a:rPr lang="ro-RO" dirty="0"/>
              <a:t>, editura UVT, ISBN: 978-973-125-605-4, 2018</a:t>
            </a:r>
          </a:p>
          <a:p>
            <a:r>
              <a:rPr lang="ro-RO" dirty="0"/>
              <a:t>M. Frîncu, </a:t>
            </a:r>
            <a:r>
              <a:rPr lang="ro-RO" i="1" dirty="0"/>
              <a:t>Timpul și calendarele: Incursiuni în arheoastronomia universală</a:t>
            </a:r>
            <a:r>
              <a:rPr lang="ro-RO" dirty="0"/>
              <a:t>, editura UVT, ISBN: 978-973-125-677-1, 2019</a:t>
            </a:r>
          </a:p>
          <a:p>
            <a:r>
              <a:rPr lang="ro-RO" i="1" dirty="0"/>
              <a:t>Astronomia străbunilor: arheoastronomie și </a:t>
            </a:r>
            <a:r>
              <a:rPr lang="ro-RO" i="1" dirty="0" err="1"/>
              <a:t>etnoastronomie</a:t>
            </a:r>
            <a:r>
              <a:rPr lang="ro-RO" i="1" dirty="0"/>
              <a:t> pe teritoriul României</a:t>
            </a:r>
            <a:r>
              <a:rPr lang="ro-RO" dirty="0"/>
              <a:t>, volum editat de M. Frîncu și S. Frîncu, editura </a:t>
            </a:r>
            <a:r>
              <a:rPr lang="ro-RO" dirty="0" err="1"/>
              <a:t>JatePress</a:t>
            </a:r>
            <a:r>
              <a:rPr lang="ro-RO" dirty="0"/>
              <a:t> Szeged, ISBN: 978-963-315-408-3, 2019</a:t>
            </a:r>
            <a:endParaRPr lang="en-US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61824E4-5BF7-48EC-A042-B5465862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25</a:t>
            </a:fld>
            <a:endParaRPr lang="en-US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1D3A129C-BB89-4B87-8FEB-B69B9D3A7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8" y="4312294"/>
            <a:ext cx="1643062" cy="224291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7206D87D-AD7D-45F2-B29E-9651AFF8D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14254"/>
            <a:ext cx="1526471" cy="222650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E691058E-E130-486F-A83A-D6A298ED5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29" y="4297853"/>
            <a:ext cx="1543893" cy="22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Evaluare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 b="1" dirty="0"/>
              <a:t>Examen oral</a:t>
            </a:r>
          </a:p>
          <a:p>
            <a:pPr lvl="1"/>
            <a:r>
              <a:rPr lang="ro-RO" sz="2000" b="1" dirty="0">
                <a:solidFill>
                  <a:srgbClr val="FF0000"/>
                </a:solidFill>
              </a:rPr>
              <a:t>Cunoștințe domeniu </a:t>
            </a:r>
            <a:endParaRPr lang="ro-RO" sz="2000" b="1" dirty="0">
              <a:solidFill>
                <a:schemeClr val="bg1"/>
              </a:solidFill>
            </a:endParaRPr>
          </a:p>
          <a:p>
            <a:pPr lvl="2"/>
            <a:r>
              <a:rPr lang="ro-RO" sz="1800" dirty="0"/>
              <a:t>60%</a:t>
            </a:r>
          </a:p>
          <a:p>
            <a:pPr lvl="2"/>
            <a:r>
              <a:rPr lang="ro-RO" sz="1800" dirty="0"/>
              <a:t>Întrebări din cursuri sau din informații primite în timpul vizitelor efectuate</a:t>
            </a:r>
          </a:p>
          <a:p>
            <a:pPr lvl="1"/>
            <a:r>
              <a:rPr lang="ro-RO" sz="2000" b="1" dirty="0">
                <a:solidFill>
                  <a:srgbClr val="FF0000"/>
                </a:solidFill>
              </a:rPr>
              <a:t>Orientare pe bolta cerească</a:t>
            </a:r>
          </a:p>
          <a:p>
            <a:pPr lvl="2"/>
            <a:r>
              <a:rPr lang="ro-RO" sz="1800" dirty="0"/>
              <a:t>40%</a:t>
            </a:r>
          </a:p>
          <a:p>
            <a:pPr lvl="2"/>
            <a:r>
              <a:rPr lang="ro-RO" sz="1800" dirty="0"/>
              <a:t>Steaua Polară, constelații, orientare pe boltă folosind astrele, etc.</a:t>
            </a:r>
          </a:p>
          <a:p>
            <a:endParaRPr lang="ro-R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9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păstrăm legătura?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o-RO" sz="2200" dirty="0"/>
          </a:p>
          <a:p>
            <a:r>
              <a:rPr lang="ro-RO" sz="2200" dirty="0"/>
              <a:t>Ultimele noutăți despre curs (evenimente și ieșiri) sunt disponibile pe </a:t>
            </a:r>
            <a:r>
              <a:rPr lang="ro-RO" sz="2200" b="1" dirty="0"/>
              <a:t>grupul de Facebook </a:t>
            </a:r>
            <a:r>
              <a:rPr lang="ro-RO" sz="2200" i="1" dirty="0">
                <a:solidFill>
                  <a:srgbClr val="FF0000"/>
                </a:solidFill>
              </a:rPr>
              <a:t>Astronomia în cultură</a:t>
            </a:r>
            <a:r>
              <a:rPr lang="ro-RO" sz="2200" dirty="0"/>
              <a:t>: </a:t>
            </a:r>
            <a:r>
              <a:rPr lang="ro-RO" sz="2200" dirty="0">
                <a:hlinkClick r:id="rId2"/>
              </a:rPr>
              <a:t>https://www.facebook.com/groups/260460901018579/</a:t>
            </a:r>
            <a:r>
              <a:rPr lang="ro-RO" sz="2200" dirty="0"/>
              <a:t> </a:t>
            </a:r>
          </a:p>
          <a:p>
            <a:endParaRPr lang="ro-RO" sz="2200" dirty="0"/>
          </a:p>
          <a:p>
            <a:r>
              <a:rPr lang="ro-RO" sz="2200" dirty="0"/>
              <a:t>Cursul este pe site-ul meu: </a:t>
            </a:r>
            <a:r>
              <a:rPr lang="ro-RO" sz="2200" dirty="0">
                <a:hlinkClick r:id="rId3"/>
              </a:rPr>
              <a:t>http://staff.fmi.uvt.ro/~marc.frincu/teaching.html</a:t>
            </a:r>
            <a:r>
              <a:rPr lang="ro-RO" sz="2200" dirty="0"/>
              <a:t> </a:t>
            </a:r>
          </a:p>
          <a:p>
            <a:endParaRPr lang="ro-RO" sz="2200" dirty="0"/>
          </a:p>
          <a:p>
            <a:r>
              <a:rPr lang="ro-RO" sz="2200" dirty="0"/>
              <a:t>Email: </a:t>
            </a:r>
            <a:r>
              <a:rPr lang="ro-RO" sz="2200" dirty="0">
                <a:hlinkClick r:id="rId4"/>
              </a:rPr>
              <a:t>marc.frincu@e-uvt.ro</a:t>
            </a:r>
            <a:r>
              <a:rPr lang="ro-RO" sz="2200" dirty="0"/>
              <a:t>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Preistoria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 dirty="0"/>
              <a:t>Pentru mai bine de 3 milioane de ani omul (homo sapiens) a dus o viață </a:t>
            </a:r>
            <a:r>
              <a:rPr lang="ro-RO" sz="2200" b="1" dirty="0">
                <a:solidFill>
                  <a:srgbClr val="FF0000"/>
                </a:solidFill>
              </a:rPr>
              <a:t>nomadă</a:t>
            </a:r>
            <a:r>
              <a:rPr lang="ro-RO" sz="2200" dirty="0">
                <a:solidFill>
                  <a:srgbClr val="FF0000"/>
                </a:solidFill>
              </a:rPr>
              <a:t> </a:t>
            </a:r>
            <a:r>
              <a:rPr lang="ro-RO" sz="2200" dirty="0"/>
              <a:t>de </a:t>
            </a:r>
            <a:r>
              <a:rPr lang="ro-RO" sz="2200" b="1" dirty="0">
                <a:solidFill>
                  <a:srgbClr val="FF0000"/>
                </a:solidFill>
              </a:rPr>
              <a:t>culegător-vânător</a:t>
            </a:r>
            <a:r>
              <a:rPr lang="ro-RO" sz="2200" dirty="0"/>
              <a:t>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Mussa-Doma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3536"/>
            <a:ext cx="3962400" cy="2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486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400" dirty="0"/>
              <a:t>Ultimii vânători-culegori din lume: </a:t>
            </a:r>
            <a:r>
              <a:rPr lang="ro-RO" sz="1400" i="1" dirty="0"/>
              <a:t>aborigenii</a:t>
            </a:r>
            <a:r>
              <a:rPr lang="ro-RO" sz="1400" dirty="0"/>
              <a:t>. </a:t>
            </a:r>
            <a:r>
              <a:rPr lang="en-US" sz="1400" dirty="0">
                <a:hlinkClick r:id="rId3"/>
              </a:rPr>
              <a:t>http://www.haydom.com/visitors/at-haydom/safaris/visit-hadza-hunter-gatherer-tribe/</a:t>
            </a:r>
            <a:r>
              <a:rPr lang="ro-RO" sz="1400" dirty="0"/>
              <a:t> </a:t>
            </a:r>
            <a:endParaRPr lang="en-US" sz="1400" dirty="0"/>
          </a:p>
        </p:txBody>
      </p:sp>
      <p:pic>
        <p:nvPicPr>
          <p:cNvPr id="1028" name="Picture 4" descr="https://upload.wikimedia.org/wikipedia/commons/thumb/3/3d/Prehistoric_man.jpg/1280px-Prehistoric_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2" y="2731473"/>
            <a:ext cx="4200728" cy="28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562600"/>
            <a:ext cx="420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https://en.wikipedia.org/wiki/Prehistory#/media/File:Prehistoric_man.jpg</a:t>
            </a:r>
            <a:r>
              <a:rPr lang="ro-RO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40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Schimbarea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067"/>
            <a:ext cx="7772400" cy="3649133"/>
          </a:xfrm>
        </p:spPr>
        <p:txBody>
          <a:bodyPr>
            <a:normAutofit/>
          </a:bodyPr>
          <a:lstStyle/>
          <a:p>
            <a:r>
              <a:rPr lang="ro-RO" sz="2400" dirty="0"/>
              <a:t>Începând de acum 400-700 mii de ani omul începe se folosească </a:t>
            </a:r>
            <a:r>
              <a:rPr lang="ro-RO" sz="2400" b="1" dirty="0">
                <a:solidFill>
                  <a:srgbClr val="FF0000"/>
                </a:solidFill>
              </a:rPr>
              <a:t>focul</a:t>
            </a:r>
          </a:p>
          <a:p>
            <a:pPr lvl="1"/>
            <a:r>
              <a:rPr lang="ro-RO" sz="2000" dirty="0"/>
              <a:t>Mâncarea gătită implică o energie redusă pentru digerarea alimentelor și mai multe resurse pentru creier care crește în dimensiuni</a:t>
            </a:r>
          </a:p>
          <a:p>
            <a:pPr lvl="1"/>
            <a:r>
              <a:rPr lang="ro-RO" sz="2000" dirty="0"/>
              <a:t>Crește inteligența</a:t>
            </a:r>
          </a:p>
          <a:p>
            <a:pPr marL="457200" lvl="1" indent="0">
              <a:buNone/>
            </a:pPr>
            <a:endParaRPr lang="ro-RO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://rstb.royalsocietypublishing.org/content/royptb/371/1696/20150164/F2.large.jpg?width=800&amp;height=600&amp;carouse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01" y="3780027"/>
            <a:ext cx="4254081" cy="26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64016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dirty="0">
                <a:hlinkClick r:id="rId3"/>
              </a:rPr>
              <a:t>http://rstb.royalsocietypublishing.org/content/371/1696/20150164</a:t>
            </a:r>
            <a:r>
              <a:rPr lang="ro-RO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4170247"/>
            <a:ext cx="3581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o-RO" sz="2000" b="1" dirty="0">
                <a:solidFill>
                  <a:srgbClr val="FF0000"/>
                </a:solidFill>
              </a:rPr>
              <a:t>→ revoluția cognitivă </a:t>
            </a:r>
            <a:r>
              <a:rPr lang="ro-RO" sz="2000" dirty="0"/>
              <a:t>acum 70.000-30.000 ani</a:t>
            </a:r>
          </a:p>
          <a:p>
            <a:pPr lvl="2"/>
            <a:r>
              <a:rPr lang="ro-RO" dirty="0"/>
              <a:t>omul este singurul animal care </a:t>
            </a:r>
            <a:r>
              <a:rPr lang="ro-RO" b="1" dirty="0"/>
              <a:t>spune povești și împărtășește mituri și idei</a:t>
            </a:r>
            <a:r>
              <a:rPr lang="ro-RO" dirty="0"/>
              <a:t>, putând </a:t>
            </a:r>
            <a:r>
              <a:rPr lang="ro-RO" b="1" dirty="0"/>
              <a:t>înțelege evenimente pe care nu le-a trăit personal</a:t>
            </a:r>
          </a:p>
        </p:txBody>
      </p:sp>
    </p:spTree>
    <p:extLst>
      <p:ext uri="{BB962C8B-B14F-4D97-AF65-F5344CB8AC3E}">
        <p14:creationId xmlns:p14="http://schemas.microsoft.com/office/powerpoint/2010/main" val="3234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ro-RO" dirty="0"/>
              <a:t>Finalul paleoliticului (paleoliticul superior) aduce acum </a:t>
            </a:r>
            <a:r>
              <a:rPr lang="ro-RO" b="1" dirty="0"/>
              <a:t>34.000</a:t>
            </a:r>
            <a:r>
              <a:rPr lang="ro-RO" dirty="0"/>
              <a:t> de ani o altă revoluție în evoluția umanității:</a:t>
            </a:r>
          </a:p>
          <a:p>
            <a:pPr lvl="1"/>
            <a:r>
              <a:rPr lang="ro-RO" dirty="0"/>
              <a:t>Omul începe să producă </a:t>
            </a:r>
            <a:r>
              <a:rPr lang="ro-RO" b="1" dirty="0"/>
              <a:t>artă</a:t>
            </a:r>
          </a:p>
          <a:p>
            <a:pPr lvl="2"/>
            <a:r>
              <a:rPr lang="ro-RO" dirty="0"/>
              <a:t>De dragul de a o face?</a:t>
            </a:r>
          </a:p>
          <a:p>
            <a:pPr lvl="2"/>
            <a:r>
              <a:rPr lang="ro-RO" dirty="0"/>
              <a:t>Șamanism?</a:t>
            </a:r>
          </a:p>
          <a:p>
            <a:pPr marL="914400" lvl="2" indent="0">
              <a:buNone/>
            </a:pPr>
            <a:endParaRPr lang="ro-RO" dirty="0"/>
          </a:p>
          <a:p>
            <a:pPr marL="514350" lvl="1" indent="0">
              <a:buNone/>
            </a:pPr>
            <a:r>
              <a:rPr lang="ro-RO" sz="2000" b="1" dirty="0">
                <a:solidFill>
                  <a:srgbClr val="FF0000"/>
                </a:solidFill>
              </a:rPr>
              <a:t>→revoluția artistică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ini pentru picturi rupestre 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48127"/>
            <a:ext cx="4038600" cy="2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62483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dirty="0">
                <a:hlinkClick r:id="rId3"/>
              </a:rPr>
              <a:t>http://www.ziare.com/magazin/obiceiuri/stramosii-nostri-aveau-talent-la-desen-picturi-rupestre-din-alte-timpuri-galerie-foto-1257604</a:t>
            </a:r>
            <a:r>
              <a:rPr lang="ro-R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85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Revoluția agrară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382000" cy="4525963"/>
          </a:xfrm>
        </p:spPr>
        <p:txBody>
          <a:bodyPr>
            <a:normAutofit/>
          </a:bodyPr>
          <a:lstStyle/>
          <a:p>
            <a:r>
              <a:rPr lang="ro-RO" sz="2200" dirty="0"/>
              <a:t>Apoi, acum circa </a:t>
            </a:r>
            <a:r>
              <a:rPr lang="ro-RO" sz="2200" b="1" dirty="0"/>
              <a:t>10.000</a:t>
            </a:r>
            <a:r>
              <a:rPr lang="ro-RO" sz="2200" dirty="0"/>
              <a:t> de ani s-a produs </a:t>
            </a:r>
            <a:r>
              <a:rPr lang="ro-RO" sz="2200" b="1" dirty="0">
                <a:solidFill>
                  <a:srgbClr val="FF0000"/>
                </a:solidFill>
              </a:rPr>
              <a:t>revoluția agrară </a:t>
            </a:r>
            <a:r>
              <a:rPr lang="ro-RO" sz="2200" dirty="0"/>
              <a:t>sau revoluția agrară și care a permis crearea de comunități stabile în zonele propice agriculturii. </a:t>
            </a:r>
          </a:p>
          <a:p>
            <a:pPr lvl="1"/>
            <a:r>
              <a:rPr lang="ro-RO" sz="1800" dirty="0"/>
              <a:t>Domesticirea cerealelor s-a produs atât natural cât si artifical începând de acum 30.000 de ani (grâul antic) în Siria sau 13.000 de ani (orezul) în sudul Asiei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http://www.ancient-origins.net/sites/default/files/field/image/ancient-fa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67096"/>
            <a:ext cx="5334000" cy="27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6334443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Copyright Nicholls (2008) </a:t>
            </a:r>
            <a:r>
              <a:rPr lang="en-US" sz="1400" i="1" dirty="0">
                <a:hlinkClick r:id="rId3"/>
              </a:rPr>
              <a:t>http://www.ancient-origins.net/news-evolution-human-origins/ancient-skeletons-change-history-farming-invented-multiple-times-across-020899</a:t>
            </a:r>
            <a:r>
              <a:rPr lang="ro-RO" sz="1400" i="1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41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81" y="1767551"/>
            <a:ext cx="5960662" cy="47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Unde și când </a:t>
            </a:r>
            <a:br>
              <a:rPr lang="ro-RO" dirty="0"/>
            </a:br>
            <a:r>
              <a:rPr lang="ro-RO" dirty="0"/>
              <a:t>au apărut primele civilizații?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905000"/>
            <a:ext cx="1981200" cy="3794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 b="1" dirty="0"/>
              <a:t>Primele semne </a:t>
            </a:r>
            <a:r>
              <a:rPr lang="ro-RO" sz="2200" dirty="0"/>
              <a:t>ale sale au apărut în </a:t>
            </a:r>
            <a:r>
              <a:rPr lang="ro-RO" sz="2200" b="1" dirty="0">
                <a:solidFill>
                  <a:srgbClr val="FF0000"/>
                </a:solidFill>
              </a:rPr>
              <a:t>Levant</a:t>
            </a:r>
            <a:r>
              <a:rPr lang="ro-RO" sz="2200" dirty="0"/>
              <a:t>  (estul Mediteranei)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7</a:t>
            </a:fld>
            <a:endParaRPr lang="en-US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5E731D70-5DD1-4F78-8E5F-59B6851AACF7}"/>
              </a:ext>
            </a:extLst>
          </p:cNvPr>
          <p:cNvSpPr/>
          <p:nvPr/>
        </p:nvSpPr>
        <p:spPr>
          <a:xfrm>
            <a:off x="1997872" y="6555601"/>
            <a:ext cx="7106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https://www.wayfair.com/Universal-Map-World-History-Wall-Maps-Early-Civilizations-ZO1288.html</a:t>
            </a:r>
            <a:r>
              <a:rPr lang="ro-RO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04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Astronomia - știința mamă?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53400" cy="3649133"/>
          </a:xfrm>
        </p:spPr>
        <p:txBody>
          <a:bodyPr>
            <a:normAutofit/>
          </a:bodyPr>
          <a:lstStyle/>
          <a:p>
            <a:endParaRPr lang="ro-RO" sz="2200" dirty="0"/>
          </a:p>
          <a:p>
            <a:r>
              <a:rPr lang="ro-RO" sz="2200" dirty="0"/>
              <a:t>Astronomia a </a:t>
            </a:r>
            <a:r>
              <a:rPr lang="ro-RO" sz="2200" b="1" dirty="0">
                <a:solidFill>
                  <a:srgbClr val="FF0000"/>
                </a:solidFill>
              </a:rPr>
              <a:t>catalizat</a:t>
            </a:r>
            <a:r>
              <a:rPr lang="ro-RO" sz="2200" dirty="0">
                <a:solidFill>
                  <a:srgbClr val="FF0000"/>
                </a:solidFill>
              </a:rPr>
              <a:t> </a:t>
            </a:r>
            <a:r>
              <a:rPr lang="ro-RO" sz="2200" dirty="0"/>
              <a:t>dezvoltarea civilizației umane, ea ajutând la</a:t>
            </a:r>
          </a:p>
          <a:p>
            <a:pPr lvl="1"/>
            <a:r>
              <a:rPr lang="ro-RO" sz="1800" dirty="0"/>
              <a:t>regularizarea anului în scopuri agrare și religioase</a:t>
            </a:r>
          </a:p>
          <a:p>
            <a:pPr lvl="1"/>
            <a:r>
              <a:rPr lang="ro-RO" sz="1800" dirty="0"/>
              <a:t>dar și apariția altor științe ca matematica (algebra, geometria), fizica, cosmologia</a:t>
            </a:r>
          </a:p>
          <a:p>
            <a:endParaRPr lang="ro-RO" sz="2200" dirty="0"/>
          </a:p>
          <a:p>
            <a:r>
              <a:rPr lang="ro-RO" sz="2200" dirty="0"/>
              <a:t>A fost primul domeniu în care s-a aplicat gândirea științifică modernă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Etimologie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o-RO" sz="2000" b="1" dirty="0"/>
              <a:t>Astronomie</a:t>
            </a:r>
          </a:p>
          <a:p>
            <a:pPr lvl="1"/>
            <a:r>
              <a:rPr lang="ro-RO" sz="1800" dirty="0">
                <a:solidFill>
                  <a:srgbClr val="FF0000"/>
                </a:solidFill>
              </a:rPr>
              <a:t>Astron</a:t>
            </a:r>
            <a:r>
              <a:rPr lang="ro-RO" sz="1800" dirty="0"/>
              <a:t> (stea) + </a:t>
            </a:r>
            <a:r>
              <a:rPr lang="ro-RO" sz="1800" dirty="0">
                <a:solidFill>
                  <a:srgbClr val="FF0000"/>
                </a:solidFill>
              </a:rPr>
              <a:t>nomos</a:t>
            </a:r>
            <a:r>
              <a:rPr lang="ro-RO" sz="1800" dirty="0"/>
              <a:t> (aranjare, distribuire)</a:t>
            </a:r>
          </a:p>
          <a:p>
            <a:r>
              <a:rPr lang="ro-RO" sz="2000" dirty="0"/>
              <a:t> </a:t>
            </a:r>
            <a:r>
              <a:rPr lang="ro-RO" sz="2000" b="1" dirty="0"/>
              <a:t>Astrologie</a:t>
            </a:r>
          </a:p>
          <a:p>
            <a:pPr lvl="1"/>
            <a:r>
              <a:rPr lang="ro-RO" sz="1800" dirty="0">
                <a:solidFill>
                  <a:srgbClr val="FF0000"/>
                </a:solidFill>
              </a:rPr>
              <a:t>Astron</a:t>
            </a:r>
            <a:r>
              <a:rPr lang="ro-RO" sz="1800" dirty="0"/>
              <a:t> (stea) + </a:t>
            </a:r>
            <a:r>
              <a:rPr lang="ro-RO" sz="1800" dirty="0">
                <a:solidFill>
                  <a:srgbClr val="FF0000"/>
                </a:solidFill>
              </a:rPr>
              <a:t>logos</a:t>
            </a:r>
            <a:r>
              <a:rPr lang="ro-RO" sz="1800" dirty="0"/>
              <a:t> (cuvânt)</a:t>
            </a:r>
          </a:p>
          <a:p>
            <a:pPr lvl="2"/>
            <a:r>
              <a:rPr lang="ro-RO" sz="1600" i="1" dirty="0"/>
              <a:t>Cuvintele</a:t>
            </a:r>
            <a:r>
              <a:rPr lang="ro-RO" sz="1600" dirty="0"/>
              <a:t> stelelor – sau stelele </a:t>
            </a:r>
            <a:r>
              <a:rPr lang="ro-RO" sz="1600" i="1" dirty="0"/>
              <a:t>ne</a:t>
            </a:r>
            <a:r>
              <a:rPr lang="ro-RO" sz="1600" dirty="0"/>
              <a:t> </a:t>
            </a:r>
            <a:r>
              <a:rPr lang="ro-RO" sz="1600" i="1" dirty="0"/>
              <a:t>vorbesc</a:t>
            </a:r>
          </a:p>
          <a:p>
            <a:pPr lvl="1"/>
            <a:r>
              <a:rPr lang="ro-RO" sz="1800" dirty="0"/>
              <a:t>Inițial, termen legat de astronomia practică, astronomia aplicată predicției evenimentelor</a:t>
            </a:r>
          </a:p>
          <a:p>
            <a:pPr lvl="1"/>
            <a:r>
              <a:rPr lang="ro-RO" sz="1800" dirty="0"/>
              <a:t>Ulterior, împărțită în</a:t>
            </a:r>
          </a:p>
          <a:p>
            <a:pPr lvl="2"/>
            <a:r>
              <a:rPr lang="ro-RO" sz="1800" dirty="0"/>
              <a:t>Astrologie naturală</a:t>
            </a:r>
          </a:p>
          <a:p>
            <a:pPr lvl="3"/>
            <a:r>
              <a:rPr lang="ro-RO" sz="1600" dirty="0"/>
              <a:t>Prezicerea fenomenelor naturale</a:t>
            </a:r>
          </a:p>
          <a:p>
            <a:pPr lvl="2"/>
            <a:r>
              <a:rPr lang="ro-RO" sz="1800" dirty="0"/>
              <a:t>Astrologie judiciară</a:t>
            </a:r>
          </a:p>
          <a:p>
            <a:pPr lvl="3"/>
            <a:r>
              <a:rPr lang="ro-RO" sz="1600" dirty="0"/>
              <a:t>Influența astrelor asupra acțiunilor omului</a:t>
            </a:r>
          </a:p>
          <a:p>
            <a:pPr lvl="1"/>
            <a:endParaRPr lang="ro-RO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71232" y="978932"/>
            <a:ext cx="22098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04832" y="445532"/>
            <a:ext cx="1066800" cy="5334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4832" y="978932"/>
            <a:ext cx="1066800" cy="3810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1131332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astronomie = astrologie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18755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1400 d. Hr. – sec 17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471632" y="76200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astronomie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7832" y="1175266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astrologie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0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1727</Words>
  <Application>Microsoft Office PowerPoint</Application>
  <PresentationFormat>Expunere pe ecran (4:3)</PresentationFormat>
  <Paragraphs>304</Paragraphs>
  <Slides>27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Celest</vt:lpstr>
      <vt:lpstr>Astronomia în cultură</vt:lpstr>
      <vt:lpstr>Scurt istoric al evoluției</vt:lpstr>
      <vt:lpstr>Preistoria</vt:lpstr>
      <vt:lpstr>Schimbarea</vt:lpstr>
      <vt:lpstr>Arta</vt:lpstr>
      <vt:lpstr>Revoluția agrară</vt:lpstr>
      <vt:lpstr>Unde și când  au apărut primele civilizații?</vt:lpstr>
      <vt:lpstr>Astronomia - știința mamă?</vt:lpstr>
      <vt:lpstr>Etimologie</vt:lpstr>
      <vt:lpstr>Când și unde a apărut?</vt:lpstr>
      <vt:lpstr>Prezentare PowerPoint</vt:lpstr>
      <vt:lpstr>Prezentare PowerPoint</vt:lpstr>
      <vt:lpstr>Situri cu legături astronomice</vt:lpstr>
      <vt:lpstr>De ce a apărut?</vt:lpstr>
      <vt:lpstr>Astronomia culturală</vt:lpstr>
      <vt:lpstr>Arheoastronomia</vt:lpstr>
      <vt:lpstr>Metodologie</vt:lpstr>
      <vt:lpstr>Astronomia în alte domenii</vt:lpstr>
      <vt:lpstr>Exemplu motivant – Parța, Timiș</vt:lpstr>
      <vt:lpstr>Taurul celest și cel pământean</vt:lpstr>
      <vt:lpstr>Simbolistica taurului</vt:lpstr>
      <vt:lpstr>Un liant între cer și pământ</vt:lpstr>
      <vt:lpstr>Astronomia vizuală</vt:lpstr>
      <vt:lpstr>Obiectivele cursului</vt:lpstr>
      <vt:lpstr>Materiale curs</vt:lpstr>
      <vt:lpstr>Evaluare</vt:lpstr>
      <vt:lpstr>Cum păstrăm legătura?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vizualului între necesitate și curiozitate</dc:title>
  <dc:creator>Marc Frincu</dc:creator>
  <cp:lastModifiedBy>Marc Frincu</cp:lastModifiedBy>
  <cp:revision>63</cp:revision>
  <dcterms:created xsi:type="dcterms:W3CDTF">2016-10-13T12:43:50Z</dcterms:created>
  <dcterms:modified xsi:type="dcterms:W3CDTF">2019-10-03T13:59:57Z</dcterms:modified>
</cp:coreProperties>
</file>